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62" r:id="rId2"/>
    <p:sldId id="285" r:id="rId3"/>
    <p:sldId id="268" r:id="rId4"/>
    <p:sldId id="266" r:id="rId5"/>
    <p:sldId id="283" r:id="rId6"/>
    <p:sldId id="295" r:id="rId7"/>
    <p:sldId id="296" r:id="rId8"/>
    <p:sldId id="297" r:id="rId9"/>
    <p:sldId id="284" r:id="rId10"/>
    <p:sldId id="287" r:id="rId11"/>
    <p:sldId id="278" r:id="rId12"/>
    <p:sldId id="280" r:id="rId13"/>
    <p:sldId id="275" r:id="rId14"/>
    <p:sldId id="276" r:id="rId15"/>
    <p:sldId id="279" r:id="rId16"/>
    <p:sldId id="289" r:id="rId17"/>
    <p:sldId id="290" r:id="rId18"/>
    <p:sldId id="292" r:id="rId19"/>
    <p:sldId id="298" r:id="rId20"/>
    <p:sldId id="293" r:id="rId21"/>
    <p:sldId id="299" r:id="rId22"/>
    <p:sldId id="300" r:id="rId23"/>
    <p:sldId id="294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10" r:id="rId33"/>
    <p:sldId id="309" r:id="rId34"/>
    <p:sldId id="311" r:id="rId35"/>
    <p:sldId id="313" r:id="rId36"/>
    <p:sldId id="314" r:id="rId37"/>
    <p:sldId id="316" r:id="rId38"/>
    <p:sldId id="317" r:id="rId39"/>
    <p:sldId id="315" r:id="rId40"/>
    <p:sldId id="318" r:id="rId41"/>
    <p:sldId id="319" r:id="rId42"/>
    <p:sldId id="320" r:id="rId43"/>
    <p:sldId id="322" r:id="rId44"/>
    <p:sldId id="324" r:id="rId45"/>
    <p:sldId id="326" r:id="rId46"/>
    <p:sldId id="325" r:id="rId47"/>
    <p:sldId id="323" r:id="rId48"/>
    <p:sldId id="327" r:id="rId49"/>
    <p:sldId id="321" r:id="rId50"/>
    <p:sldId id="329" r:id="rId51"/>
    <p:sldId id="331" r:id="rId52"/>
    <p:sldId id="332" r:id="rId53"/>
    <p:sldId id="333" r:id="rId54"/>
    <p:sldId id="330" r:id="rId55"/>
    <p:sldId id="335" r:id="rId56"/>
    <p:sldId id="336" r:id="rId57"/>
    <p:sldId id="334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 autoAdjust="0"/>
  </p:normalViewPr>
  <p:slideViewPr>
    <p:cSldViewPr snapToGrid="0">
      <p:cViewPr varScale="1">
        <p:scale>
          <a:sx n="106" d="100"/>
          <a:sy n="106" d="100"/>
        </p:scale>
        <p:origin x="108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E9AC5-7309-4E86-B0C5-711B84BD3EC4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5754D-77AF-4CF4-AC5E-1610302029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829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754D-77AF-4CF4-AC5E-1610302029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96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754D-77AF-4CF4-AC5E-16103020295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90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754D-77AF-4CF4-AC5E-16103020295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943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754D-77AF-4CF4-AC5E-16103020295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48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754D-77AF-4CF4-AC5E-16103020295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641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51F7C-556A-4E4E-9A81-DF4F56ACC72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231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5754D-77AF-4CF4-AC5E-161030202957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283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52214-532C-4602-A1F8-C23BC160A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8CA34A-F476-4C24-B7F3-0F4803FA4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537756-3AC0-44BE-886C-C8422DBF7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42D52E-3C8C-41E3-88AC-A48D65C5B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85D18A-E4F4-488B-9D3F-C966C328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374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AAA66-9594-4DE5-A0A0-A7A434819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5EF1A82-9846-4406-8344-88D2C5BB02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7A0E62-D6B1-4DDF-93F5-ADEDEBBE7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9E9E0D-BEA3-4A19-B3D8-089C3B0BC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061674-194B-4D53-8590-7BFFF111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19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6DF5199-9970-4C4B-96CB-054947AC91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2FA777-583F-4CCC-A8F8-DEB3F531B8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882BC2-73FF-4099-ABB0-C08686F0C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A8BC3-BA89-4DD2-B513-CB36D49F7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B22D4C-D0F9-431C-91D5-7BA35C076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94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6AF36-37CA-494C-BE01-9AAE90AA5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621AB1-2898-4505-87EC-991CBD19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BE4562-897C-4F2B-8ACC-229AE5002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25D26B-8A25-449D-B86B-71536E07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B7C8E3-12A6-4FDD-80AC-0E598737A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82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D6444-C2F9-41FF-BBED-8CD425396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6287D9-CA27-4BAA-A9A5-20ACFDCCA9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FB0DA0-F837-4050-A795-3FA62E426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4BEF15-BC4B-46AF-8860-833D9ADE9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3D6ED3-6733-4549-8303-7F4EE179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551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17C1B-0EC7-4327-BFD5-387E60454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D9139D-5785-4C83-97ED-7F90A0E34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37AD47-C736-406E-99F6-DB915E6DC7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7A7DFF-A139-4492-9B6B-4651029C0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F32961-4208-4415-8C01-92D343F91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747209-34B7-48C6-9C92-E4684C42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64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FFFC4-F7E6-4950-83D4-E2CCE58DE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B58972-0D8D-4CA1-9DA9-6A090B8F1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4060F2-A393-4EA9-9974-8ECF45F994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E18279-8D95-4FD4-B12D-5A42790CDA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772039D-4420-43BC-ACD9-BA4107D604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F937CF-119D-4170-82FD-D4DCD010A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335E26A-CDEE-4AE6-8C64-29BA0F4D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6D8955-D1A1-44C3-8BCC-2A0B0693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68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5169C-1330-4C22-B6CA-3CCC2E75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A503101-BCF5-4AB4-9384-228FEDD78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2BD9EF-E87D-49C2-82B5-7156BFD2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C75221-AC16-40C8-A8B5-75436D921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66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DB91486-68FD-4B8D-A894-F0B0A47FA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4083BC-8678-46C6-ABD0-4FAA03F2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E45A15-5FCC-47D7-B56F-799EE8A84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622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7B70A-E2F7-4FCF-9997-959B7DFE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2D9B78-418B-4512-B5EF-4FFBE6A71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312FB8-B3E5-495E-8A70-B3A3041DC8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AFA9B-E3BB-493D-A5F1-EC9FDD4C2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6038D8-BBE0-422A-94EC-1C48FD677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C4EB25-44AC-4A63-9EFA-E27FA609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256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67D8EF-76D3-4151-A915-4CC1305B1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D71D1F2-FBFE-41EA-8F27-3AB99FF71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2B3AA7-5552-4354-B552-88985BB2A0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1C8B92-7A5E-4896-A8CF-4C0D31B7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19CF81-0663-4892-9B11-989CC8B84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B0AF85-95D6-4AAC-BE85-7DD5FA88D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71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636A16-F273-4E7B-8D51-C74E1F13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A0CD03C-58C9-461C-8E7D-9323F7845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A4B22B-55A4-4FF4-9913-BFF8CBFB3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47E1B-199A-4981-B642-A48924AE7BBF}" type="datetimeFigureOut">
              <a:rPr lang="zh-CN" altLang="en-US" smtClean="0"/>
              <a:t>2018/12/7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F99CBC-C0A7-4BB1-9843-2A0A844BA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B83B58-10A9-43B5-B7F5-BF64A7D315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EE309-FC03-41DE-B64C-63440DD789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685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5B82861-77F4-49E1-AD34-1E2076052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3648"/>
            <a:ext cx="12192000" cy="37264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34D92C-EEC9-4B65-B50A-CF3764A27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4873"/>
            <a:ext cx="12192000" cy="195665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F8BA07F-293A-49A3-B55C-AEF071A6E4C3}"/>
              </a:ext>
            </a:extLst>
          </p:cNvPr>
          <p:cNvSpPr txBox="1"/>
          <p:nvPr/>
        </p:nvSpPr>
        <p:spPr>
          <a:xfrm>
            <a:off x="202886" y="4804463"/>
            <a:ext cx="11436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/>
              <a:t>审批通过并创建了采购</a:t>
            </a:r>
            <a:r>
              <a:rPr lang="en-US" altLang="zh-CN" strike="sngStrike" dirty="0"/>
              <a:t>PO</a:t>
            </a:r>
            <a:r>
              <a:rPr lang="zh-CN" altLang="en-US" strike="sngStrike" dirty="0"/>
              <a:t>后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设计清单内状态却变成未采购</a:t>
            </a:r>
            <a:r>
              <a:rPr lang="en-US" altLang="zh-CN" strike="sngStrike" dirty="0"/>
              <a:t>.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r>
              <a:rPr lang="zh-CN" altLang="en-US" strike="sngStrike" dirty="0">
                <a:solidFill>
                  <a:srgbClr val="FF0000"/>
                </a:solidFill>
              </a:rPr>
              <a:t>总结要求</a:t>
            </a:r>
            <a:r>
              <a:rPr lang="en-US" altLang="zh-CN" strike="sngStrike" dirty="0">
                <a:solidFill>
                  <a:srgbClr val="FF0000"/>
                </a:solidFill>
              </a:rPr>
              <a:t>:,</a:t>
            </a:r>
            <a:r>
              <a:rPr lang="zh-CN" altLang="en-US" strike="sngStrike" dirty="0">
                <a:solidFill>
                  <a:srgbClr val="FF0000"/>
                </a:solidFill>
              </a:rPr>
              <a:t>只要采购</a:t>
            </a:r>
            <a:r>
              <a:rPr lang="en-US" altLang="zh-CN" strike="sngStrike" dirty="0">
                <a:solidFill>
                  <a:srgbClr val="FF0000"/>
                </a:solidFill>
              </a:rPr>
              <a:t>PR</a:t>
            </a:r>
            <a:r>
              <a:rPr lang="zh-CN" altLang="en-US" strike="sngStrike" dirty="0">
                <a:solidFill>
                  <a:srgbClr val="FF0000"/>
                </a:solidFill>
              </a:rPr>
              <a:t>审批通过或产生了采购</a:t>
            </a:r>
            <a:r>
              <a:rPr lang="en-US" altLang="zh-CN" strike="sngStrike" dirty="0">
                <a:solidFill>
                  <a:srgbClr val="FF0000"/>
                </a:solidFill>
              </a:rPr>
              <a:t>PO</a:t>
            </a:r>
            <a:r>
              <a:rPr lang="zh-CN" altLang="en-US" strike="sngStrike" dirty="0">
                <a:solidFill>
                  <a:srgbClr val="FF0000"/>
                </a:solidFill>
              </a:rPr>
              <a:t>记录的</a:t>
            </a:r>
            <a:r>
              <a:rPr lang="en-US" altLang="zh-CN" strike="sngStrike" dirty="0">
                <a:solidFill>
                  <a:srgbClr val="FF0000"/>
                </a:solidFill>
              </a:rPr>
              <a:t>,</a:t>
            </a:r>
            <a:r>
              <a:rPr lang="zh-CN" altLang="en-US" strike="sngStrike" dirty="0">
                <a:solidFill>
                  <a:srgbClr val="FF0000"/>
                </a:solidFill>
              </a:rPr>
              <a:t>都不可以再更新</a:t>
            </a:r>
            <a:r>
              <a:rPr lang="en-US" altLang="zh-CN" strike="sngStrike" dirty="0">
                <a:solidFill>
                  <a:srgbClr val="FF0000"/>
                </a:solidFill>
              </a:rPr>
              <a:t>BOM</a:t>
            </a:r>
            <a:r>
              <a:rPr lang="zh-CN" altLang="en-US" strike="sngStrike" dirty="0">
                <a:solidFill>
                  <a:srgbClr val="FF0000"/>
                </a:solidFill>
              </a:rPr>
              <a:t>中采购状态到未采购</a:t>
            </a:r>
            <a:r>
              <a:rPr lang="en-US" altLang="zh-CN" strike="sngStrike" dirty="0">
                <a:solidFill>
                  <a:srgbClr val="FF0000"/>
                </a:solidFill>
              </a:rPr>
              <a:t>..</a:t>
            </a:r>
          </a:p>
          <a:p>
            <a:r>
              <a:rPr lang="en-US" altLang="zh-CN" strike="sngStrike" dirty="0">
                <a:solidFill>
                  <a:srgbClr val="FF0000"/>
                </a:solidFill>
              </a:rPr>
              <a:t>	 </a:t>
            </a:r>
            <a:r>
              <a:rPr lang="zh-CN" altLang="en-US" strike="sngStrike" dirty="0">
                <a:solidFill>
                  <a:srgbClr val="FF0000"/>
                </a:solidFill>
              </a:rPr>
              <a:t>否则就可以把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strike="sngStrike" dirty="0">
                <a:solidFill>
                  <a:srgbClr val="FF0000"/>
                </a:solidFill>
              </a:rPr>
              <a:t>唯一可切换回未采状态切换回未采购购状态的是 从未有采购</a:t>
            </a:r>
            <a:r>
              <a:rPr lang="en-US" altLang="zh-CN" strike="sngStrike" dirty="0">
                <a:solidFill>
                  <a:srgbClr val="FF0000"/>
                </a:solidFill>
              </a:rPr>
              <a:t>PR</a:t>
            </a:r>
            <a:r>
              <a:rPr lang="zh-CN" altLang="en-US" strike="sngStrike" dirty="0">
                <a:solidFill>
                  <a:srgbClr val="FF0000"/>
                </a:solidFill>
              </a:rPr>
              <a:t>审核通过记录的情况下采购</a:t>
            </a:r>
            <a:r>
              <a:rPr lang="en-US" altLang="zh-CN" strike="sngStrike" dirty="0">
                <a:solidFill>
                  <a:srgbClr val="FF0000"/>
                </a:solidFill>
              </a:rPr>
              <a:t>PR</a:t>
            </a:r>
            <a:r>
              <a:rPr lang="zh-CN" altLang="en-US" strike="sngStrike" dirty="0">
                <a:solidFill>
                  <a:srgbClr val="FF0000"/>
                </a:solidFill>
              </a:rPr>
              <a:t>被退回时</a:t>
            </a:r>
            <a:r>
              <a:rPr lang="en-US" altLang="zh-CN" strike="sngStrike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08D8FEE-9850-42F6-8595-3057E822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71531"/>
            <a:ext cx="12192000" cy="141865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21CEFE99-13C5-4593-B873-A983689007A9}"/>
              </a:ext>
            </a:extLst>
          </p:cNvPr>
          <p:cNvSpPr/>
          <p:nvPr/>
        </p:nvSpPr>
        <p:spPr>
          <a:xfrm>
            <a:off x="11139854" y="501162"/>
            <a:ext cx="835269" cy="71194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2AC253D-9371-4092-9787-BB8327D4CBC1}"/>
              </a:ext>
            </a:extLst>
          </p:cNvPr>
          <p:cNvCxnSpPr>
            <a:cxnSpLocks/>
            <a:endCxn id="7" idx="3"/>
          </p:cNvCxnSpPr>
          <p:nvPr/>
        </p:nvCxnSpPr>
        <p:spPr>
          <a:xfrm flipV="1">
            <a:off x="6096000" y="1108845"/>
            <a:ext cx="5166176" cy="3998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6FE2D56-627E-4732-B949-7F983FF28998}"/>
              </a:ext>
            </a:extLst>
          </p:cNvPr>
          <p:cNvSpPr txBox="1"/>
          <p:nvPr/>
        </p:nvSpPr>
        <p:spPr>
          <a:xfrm>
            <a:off x="0" y="-18607"/>
            <a:ext cx="46474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en-US" altLang="zh-CN" strike="sngStrike" dirty="0"/>
              <a:t>NG, </a:t>
            </a:r>
            <a:r>
              <a:rPr lang="zh-CN" altLang="en-US" strike="sngStrike" dirty="0"/>
              <a:t>计划完成</a:t>
            </a:r>
            <a:r>
              <a:rPr lang="en-US" altLang="zh-CN" strike="sngStrike" dirty="0"/>
              <a:t>2018/11/23</a:t>
            </a:r>
            <a:endParaRPr lang="zh-CN" altLang="en-US" strike="sngStrike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470A77-7AFC-4810-A1A1-21E21CB00AD7}"/>
              </a:ext>
            </a:extLst>
          </p:cNvPr>
          <p:cNvSpPr txBox="1"/>
          <p:nvPr/>
        </p:nvSpPr>
        <p:spPr>
          <a:xfrm>
            <a:off x="9886360" y="6004792"/>
            <a:ext cx="1141858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NG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451250A-05EF-468A-B18A-75991CA40EB2}"/>
              </a:ext>
            </a:extLst>
          </p:cNvPr>
          <p:cNvSpPr txBox="1"/>
          <p:nvPr/>
        </p:nvSpPr>
        <p:spPr>
          <a:xfrm>
            <a:off x="517236" y="6033672"/>
            <a:ext cx="9227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trike="sngStrike" dirty="0">
                <a:highlight>
                  <a:srgbClr val="FF0000"/>
                </a:highlight>
              </a:rPr>
              <a:t>已产生</a:t>
            </a:r>
            <a:r>
              <a:rPr lang="en-US" altLang="zh-CN" strike="sngStrike" dirty="0">
                <a:highlight>
                  <a:srgbClr val="FF0000"/>
                </a:highlight>
              </a:rPr>
              <a:t>PO</a:t>
            </a:r>
            <a:r>
              <a:rPr lang="zh-CN" altLang="en-US" strike="sngStrike" dirty="0">
                <a:highlight>
                  <a:srgbClr val="FF0000"/>
                </a:highlight>
              </a:rPr>
              <a:t>零件，零件再次申购</a:t>
            </a:r>
            <a:r>
              <a:rPr lang="en-US" altLang="zh-CN" strike="sngStrike" dirty="0">
                <a:highlight>
                  <a:srgbClr val="FF0000"/>
                </a:highlight>
              </a:rPr>
              <a:t>PR</a:t>
            </a:r>
            <a:r>
              <a:rPr lang="zh-CN" altLang="en-US" strike="sngStrike" dirty="0">
                <a:highlight>
                  <a:srgbClr val="FF0000"/>
                </a:highlight>
              </a:rPr>
              <a:t>，被</a:t>
            </a:r>
            <a:r>
              <a:rPr lang="en-US" altLang="zh-CN" strike="sngStrike" dirty="0">
                <a:highlight>
                  <a:srgbClr val="FF0000"/>
                </a:highlight>
              </a:rPr>
              <a:t>CAD</a:t>
            </a:r>
            <a:r>
              <a:rPr lang="zh-CN" altLang="en-US" strike="sngStrike" dirty="0">
                <a:highlight>
                  <a:srgbClr val="FF0000"/>
                </a:highlight>
              </a:rPr>
              <a:t>经理审批“拒绝”时，采购状态显示为未采购</a:t>
            </a:r>
            <a:endParaRPr lang="en-US" altLang="zh-CN" strike="sngStrike" dirty="0">
              <a:highlight>
                <a:srgbClr val="FF0000"/>
              </a:highlight>
            </a:endParaRPr>
          </a:p>
          <a:p>
            <a:r>
              <a:rPr lang="zh-CN" altLang="en-US" strike="sngStrike" dirty="0">
                <a:highlight>
                  <a:srgbClr val="FFFF00"/>
                </a:highlight>
              </a:rPr>
              <a:t>另</a:t>
            </a:r>
            <a:r>
              <a:rPr lang="en-US" altLang="zh-CN" strike="sngStrike" dirty="0">
                <a:highlight>
                  <a:srgbClr val="FFFF00"/>
                </a:highlight>
              </a:rPr>
              <a:t>,</a:t>
            </a:r>
            <a:r>
              <a:rPr lang="zh-CN" altLang="en-US" strike="sngStrike" dirty="0">
                <a:highlight>
                  <a:srgbClr val="FFFF00"/>
                </a:highlight>
              </a:rPr>
              <a:t>新零件初次产生</a:t>
            </a:r>
            <a:r>
              <a:rPr lang="en-US" altLang="zh-CN" strike="sngStrike" dirty="0">
                <a:highlight>
                  <a:srgbClr val="FFFF00"/>
                </a:highlight>
              </a:rPr>
              <a:t>PR</a:t>
            </a:r>
            <a:r>
              <a:rPr lang="zh-CN" altLang="en-US" strike="sngStrike" dirty="0">
                <a:highlight>
                  <a:srgbClr val="FFFF00"/>
                </a:highlight>
              </a:rPr>
              <a:t>时，</a:t>
            </a:r>
            <a:r>
              <a:rPr lang="en-US" altLang="zh-CN" strike="sngStrike" dirty="0">
                <a:highlight>
                  <a:srgbClr val="FFFF00"/>
                </a:highlight>
              </a:rPr>
              <a:t>CAD</a:t>
            </a:r>
            <a:r>
              <a:rPr lang="zh-CN" altLang="en-US" strike="sngStrike" dirty="0">
                <a:highlight>
                  <a:srgbClr val="FFFF00"/>
                </a:highlight>
              </a:rPr>
              <a:t>角色在提交审批前，取消</a:t>
            </a:r>
            <a:r>
              <a:rPr lang="en-US" altLang="zh-CN" strike="sngStrike" dirty="0">
                <a:highlight>
                  <a:srgbClr val="FFFF00"/>
                </a:highlight>
              </a:rPr>
              <a:t>PR</a:t>
            </a:r>
            <a:r>
              <a:rPr lang="zh-CN" altLang="en-US" strike="sngStrike" dirty="0">
                <a:highlight>
                  <a:srgbClr val="FFFF00"/>
                </a:highlight>
              </a:rPr>
              <a:t>，采购状态也应恢复为未采购</a:t>
            </a:r>
          </a:p>
        </p:txBody>
      </p:sp>
    </p:spTree>
    <p:extLst>
      <p:ext uri="{BB962C8B-B14F-4D97-AF65-F5344CB8AC3E}">
        <p14:creationId xmlns:p14="http://schemas.microsoft.com/office/powerpoint/2010/main" val="3924434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C5E0FF-EEF0-4104-BCE6-C07613C7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0823"/>
            <a:ext cx="12192000" cy="6048269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5558F97E-1007-4F4A-941F-A85888A507F8}"/>
              </a:ext>
            </a:extLst>
          </p:cNvPr>
          <p:cNvCxnSpPr/>
          <p:nvPr/>
        </p:nvCxnSpPr>
        <p:spPr>
          <a:xfrm flipV="1">
            <a:off x="1186962" y="1608992"/>
            <a:ext cx="2672861" cy="3604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3D3DAF9B-8F7E-4068-8D9B-B1FCA9BC2AE2}"/>
              </a:ext>
            </a:extLst>
          </p:cNvPr>
          <p:cNvSpPr txBox="1"/>
          <p:nvPr/>
        </p:nvSpPr>
        <p:spPr>
          <a:xfrm>
            <a:off x="4360984" y="3956538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采购类型的一级</a:t>
            </a:r>
            <a:r>
              <a:rPr lang="en-US" altLang="zh-CN" dirty="0"/>
              <a:t>,</a:t>
            </a:r>
            <a:r>
              <a:rPr lang="zh-CN" altLang="en-US" dirty="0"/>
              <a:t>二级无法选择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C61A16-3C4C-42ED-83F6-178EE7A6D1CF}"/>
              </a:ext>
            </a:extLst>
          </p:cNvPr>
          <p:cNvSpPr txBox="1"/>
          <p:nvPr/>
        </p:nvSpPr>
        <p:spPr>
          <a:xfrm>
            <a:off x="261668" y="6160746"/>
            <a:ext cx="3685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内部字段被修改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,OK</a:t>
            </a:r>
            <a:endParaRPr lang="zh-CN" altLang="en-US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99BD0A-5C5F-4BB4-86CE-E19AD2D49742}"/>
              </a:ext>
            </a:extLst>
          </p:cNvPr>
          <p:cNvSpPr/>
          <p:nvPr/>
        </p:nvSpPr>
        <p:spPr>
          <a:xfrm>
            <a:off x="9877246" y="5435217"/>
            <a:ext cx="2053086" cy="1017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Done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1E3424-4859-41E5-BE28-17A13BF6AE11}"/>
              </a:ext>
            </a:extLst>
          </p:cNvPr>
          <p:cNvSpPr txBox="1"/>
          <p:nvPr/>
        </p:nvSpPr>
        <p:spPr>
          <a:xfrm>
            <a:off x="10330673" y="378726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624711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49D261C-1F35-42B0-A8A0-6880C80760A3}"/>
              </a:ext>
            </a:extLst>
          </p:cNvPr>
          <p:cNvSpPr txBox="1"/>
          <p:nvPr/>
        </p:nvSpPr>
        <p:spPr>
          <a:xfrm>
            <a:off x="7286625" y="974422"/>
            <a:ext cx="188595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trike="sngStrike" dirty="0"/>
              <a:t>报价人无法选择</a:t>
            </a:r>
            <a:endParaRPr lang="en-US" altLang="zh-CN" strike="sngStrik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7CB465-94F8-4E10-AD9C-4C33D51FE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13" y="2095500"/>
            <a:ext cx="11029950" cy="3606283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83B27FC-DAA4-485B-ABB0-C744189F130F}"/>
              </a:ext>
            </a:extLst>
          </p:cNvPr>
          <p:cNvCxnSpPr/>
          <p:nvPr/>
        </p:nvCxnSpPr>
        <p:spPr>
          <a:xfrm flipH="1">
            <a:off x="7019925" y="1304925"/>
            <a:ext cx="533400" cy="158115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F43D3A34-1EBA-47F9-A3F5-FF9DA22F1951}"/>
              </a:ext>
            </a:extLst>
          </p:cNvPr>
          <p:cNvSpPr txBox="1"/>
          <p:nvPr/>
        </p:nvSpPr>
        <p:spPr>
          <a:xfrm>
            <a:off x="3130062" y="4536831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与第</a:t>
            </a:r>
            <a:r>
              <a:rPr lang="en-US" altLang="zh-CN" dirty="0"/>
              <a:t>10</a:t>
            </a:r>
            <a:r>
              <a:rPr lang="zh-CN" altLang="en-US" dirty="0"/>
              <a:t>页一同处理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8B06A58-6BE0-4457-B4CF-5250D800606C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BAD88C-8F28-470C-8873-95B48555FC29}"/>
              </a:ext>
            </a:extLst>
          </p:cNvPr>
          <p:cNvSpPr txBox="1"/>
          <p:nvPr/>
        </p:nvSpPr>
        <p:spPr>
          <a:xfrm>
            <a:off x="9933509" y="101174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3467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E5CDACA-1098-46EA-9297-CA1D24925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27" y="816362"/>
            <a:ext cx="10631429" cy="38165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895AC2-C9FD-42B1-8F92-8A02BF8CA78F}"/>
              </a:ext>
            </a:extLst>
          </p:cNvPr>
          <p:cNvSpPr txBox="1"/>
          <p:nvPr/>
        </p:nvSpPr>
        <p:spPr>
          <a:xfrm>
            <a:off x="1809750" y="5019675"/>
            <a:ext cx="752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trike="sngStrike" dirty="0"/>
              <a:t>所有电极的页面中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数量列不需要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仅显示</a:t>
            </a:r>
            <a:r>
              <a:rPr lang="en-US" altLang="zh-CN" strike="sngStrike" dirty="0"/>
              <a:t>R/F</a:t>
            </a:r>
            <a:r>
              <a:rPr lang="zh-CN" altLang="en-US" strike="sngStrike" dirty="0"/>
              <a:t>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BF5F92-A56E-4579-A27B-327762F45ADC}"/>
              </a:ext>
            </a:extLst>
          </p:cNvPr>
          <p:cNvSpPr txBox="1"/>
          <p:nvPr/>
        </p:nvSpPr>
        <p:spPr>
          <a:xfrm>
            <a:off x="2023157" y="5749250"/>
            <a:ext cx="2454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界面错误</a:t>
            </a:r>
            <a:r>
              <a:rPr lang="en-US" altLang="zh-CN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,OK</a:t>
            </a:r>
            <a:endParaRPr lang="zh-CN" altLang="en-US" sz="3200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4C5A25-E3F6-4AAA-AB46-61252B4AAE10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电极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0AA9CD4-776C-43BB-8174-71D06798ACC3}"/>
              </a:ext>
            </a:extLst>
          </p:cNvPr>
          <p:cNvSpPr txBox="1"/>
          <p:nvPr/>
        </p:nvSpPr>
        <p:spPr>
          <a:xfrm>
            <a:off x="9595727" y="533375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7998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E43A7D-E324-41E6-99B4-FE4D681D02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098" b="29358"/>
          <a:stretch/>
        </p:blipFill>
        <p:spPr>
          <a:xfrm>
            <a:off x="403658" y="1514687"/>
            <a:ext cx="11232284" cy="23859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1532AE-D3DD-4A18-BDBC-F9AAFC798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8" y="3900594"/>
            <a:ext cx="11232284" cy="27169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E7AB12-8748-4A84-8CEE-E7718295102F}"/>
              </a:ext>
            </a:extLst>
          </p:cNvPr>
          <p:cNvSpPr txBox="1"/>
          <p:nvPr/>
        </p:nvSpPr>
        <p:spPr>
          <a:xfrm>
            <a:off x="6057900" y="809625"/>
            <a:ext cx="252412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trike="sngStrike" dirty="0"/>
              <a:t>电极的加工状态未显示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56CB5DF-9C8D-48BC-B779-36E65F864AD3}"/>
              </a:ext>
            </a:extLst>
          </p:cNvPr>
          <p:cNvCxnSpPr/>
          <p:nvPr/>
        </p:nvCxnSpPr>
        <p:spPr>
          <a:xfrm flipH="1">
            <a:off x="5743575" y="1171575"/>
            <a:ext cx="600075" cy="1351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9B232C2-1C86-4AD9-A0FE-1501728BCF81}"/>
              </a:ext>
            </a:extLst>
          </p:cNvPr>
          <p:cNvSpPr/>
          <p:nvPr/>
        </p:nvSpPr>
        <p:spPr>
          <a:xfrm>
            <a:off x="9911752" y="5599597"/>
            <a:ext cx="2053086" cy="1017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Done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2B940AA-B11C-4012-B5B9-2C0879D87C1B}"/>
              </a:ext>
            </a:extLst>
          </p:cNvPr>
          <p:cNvSpPr txBox="1"/>
          <p:nvPr/>
        </p:nvSpPr>
        <p:spPr>
          <a:xfrm>
            <a:off x="515065" y="455682"/>
            <a:ext cx="25266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内部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BUG, OK</a:t>
            </a:r>
            <a:endParaRPr lang="zh-CN" altLang="en-US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C4B9EF-F88D-4A2A-B654-BD6E8CE234D8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电极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364D6C4-B287-403F-A794-A516D408D09C}"/>
              </a:ext>
            </a:extLst>
          </p:cNvPr>
          <p:cNvSpPr txBox="1"/>
          <p:nvPr/>
        </p:nvSpPr>
        <p:spPr>
          <a:xfrm>
            <a:off x="9545582" y="480823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15331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55AFFA8-2555-4BCD-8D23-A77107FAE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07" y="4580724"/>
            <a:ext cx="7656457" cy="20057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106D3A-501F-432F-8BBF-56DB7A59D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47514"/>
            <a:ext cx="7813964" cy="426626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E7AB12-8748-4A84-8CEE-E7718295102F}"/>
              </a:ext>
            </a:extLst>
          </p:cNvPr>
          <p:cNvSpPr txBox="1"/>
          <p:nvPr/>
        </p:nvSpPr>
        <p:spPr>
          <a:xfrm>
            <a:off x="9005455" y="4498791"/>
            <a:ext cx="276233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trike="sngStrike" dirty="0"/>
              <a:t>升版图纸信息错误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56CB5DF-9C8D-48BC-B779-36E65F864AD3}"/>
              </a:ext>
            </a:extLst>
          </p:cNvPr>
          <p:cNvCxnSpPr>
            <a:cxnSpLocks/>
          </p:cNvCxnSpPr>
          <p:nvPr/>
        </p:nvCxnSpPr>
        <p:spPr>
          <a:xfrm flipH="1">
            <a:off x="7673978" y="4830618"/>
            <a:ext cx="1331477" cy="62900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A1FBEFD-7CA8-4D19-9B5A-AF3C78C65527}"/>
              </a:ext>
            </a:extLst>
          </p:cNvPr>
          <p:cNvSpPr txBox="1"/>
          <p:nvPr/>
        </p:nvSpPr>
        <p:spPr>
          <a:xfrm>
            <a:off x="10885321" y="111491"/>
            <a:ext cx="882472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WEDM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23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1257C0-76BA-4429-ADA8-B23022BAF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9" y="1291520"/>
            <a:ext cx="11374437" cy="13575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8E7AB12-8748-4A84-8CEE-E7718295102F}"/>
              </a:ext>
            </a:extLst>
          </p:cNvPr>
          <p:cNvSpPr txBox="1"/>
          <p:nvPr/>
        </p:nvSpPr>
        <p:spPr>
          <a:xfrm>
            <a:off x="6266727" y="711937"/>
            <a:ext cx="41286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trike="sngStrike" dirty="0"/>
              <a:t>CNC</a:t>
            </a:r>
            <a:r>
              <a:rPr lang="zh-CN" altLang="en-US" strike="sngStrike" dirty="0"/>
              <a:t>暂停的任务重新开始时无程序可传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56CB5DF-9C8D-48BC-B779-36E65F864AD3}"/>
              </a:ext>
            </a:extLst>
          </p:cNvPr>
          <p:cNvCxnSpPr/>
          <p:nvPr/>
        </p:nvCxnSpPr>
        <p:spPr>
          <a:xfrm flipH="1">
            <a:off x="5795965" y="985152"/>
            <a:ext cx="600075" cy="13514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408158B-D873-4C10-897C-FD34CDA42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79" y="2908107"/>
            <a:ext cx="11374437" cy="13584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67800E-BB66-4C21-8FDD-329F0C1C5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79" y="4642691"/>
            <a:ext cx="11374437" cy="162919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2635286-921D-4E29-8340-5623300DFC6A}"/>
              </a:ext>
            </a:extLst>
          </p:cNvPr>
          <p:cNvSpPr/>
          <p:nvPr/>
        </p:nvSpPr>
        <p:spPr>
          <a:xfrm>
            <a:off x="9911752" y="5599597"/>
            <a:ext cx="2053086" cy="1017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Done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96A64AF-98BB-49A7-93B8-7C231951768F}"/>
              </a:ext>
            </a:extLst>
          </p:cNvPr>
          <p:cNvSpPr txBox="1"/>
          <p:nvPr/>
        </p:nvSpPr>
        <p:spPr>
          <a:xfrm>
            <a:off x="408779" y="334320"/>
            <a:ext cx="4095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工时模块调整影响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,OK</a:t>
            </a:r>
            <a:endParaRPr lang="zh-CN" altLang="en-US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E052CD-CA32-48E0-8A3B-4FE4086DAF8C}"/>
              </a:ext>
            </a:extLst>
          </p:cNvPr>
          <p:cNvSpPr txBox="1"/>
          <p:nvPr/>
        </p:nvSpPr>
        <p:spPr>
          <a:xfrm>
            <a:off x="10312205" y="190890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247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570D43-C47E-4E5A-A380-532B93C7F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58"/>
            <a:ext cx="9277350" cy="301744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AEDFA43-1B5C-4A59-8CBD-26606A318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3155948"/>
            <a:ext cx="8924925" cy="24541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6F7662D-89A9-4822-8004-8C3CD016D107}"/>
              </a:ext>
            </a:extLst>
          </p:cNvPr>
          <p:cNvSpPr txBox="1"/>
          <p:nvPr/>
        </p:nvSpPr>
        <p:spPr>
          <a:xfrm>
            <a:off x="1680429" y="5750170"/>
            <a:ext cx="2438400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trike="sngStrike" dirty="0">
                <a:highlight>
                  <a:srgbClr val="FFFF00"/>
                </a:highlight>
              </a:rPr>
              <a:t>CNC</a:t>
            </a:r>
            <a:r>
              <a:rPr lang="zh-CN" altLang="en-US" strike="sngStrike" dirty="0">
                <a:highlight>
                  <a:srgbClr val="FFFF00"/>
                </a:highlight>
              </a:rPr>
              <a:t>手动添加补电极，产生的序列号皆为零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43197F3-D1E9-4733-A8B5-807B8E60F78F}"/>
              </a:ext>
            </a:extLst>
          </p:cNvPr>
          <p:cNvCxnSpPr>
            <a:cxnSpLocks/>
          </p:cNvCxnSpPr>
          <p:nvPr/>
        </p:nvCxnSpPr>
        <p:spPr>
          <a:xfrm>
            <a:off x="7165731" y="2198077"/>
            <a:ext cx="1380393" cy="404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ABBF5F8-857B-41B4-846A-20CF8962B39A}"/>
              </a:ext>
            </a:extLst>
          </p:cNvPr>
          <p:cNvSpPr txBox="1"/>
          <p:nvPr/>
        </p:nvSpPr>
        <p:spPr>
          <a:xfrm>
            <a:off x="3301381" y="1630132"/>
            <a:ext cx="4432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>
                <a:highlight>
                  <a:srgbClr val="FFFF00"/>
                </a:highlight>
              </a:rPr>
              <a:t>此处默认是原程序的</a:t>
            </a:r>
            <a:r>
              <a:rPr lang="en-US" altLang="zh-CN" strike="sngStrike" dirty="0">
                <a:highlight>
                  <a:srgbClr val="FFFF00"/>
                </a:highlight>
              </a:rPr>
              <a:t>R/F</a:t>
            </a:r>
            <a:r>
              <a:rPr lang="zh-CN" altLang="en-US" strike="sngStrike" dirty="0">
                <a:highlight>
                  <a:srgbClr val="FFFF00"/>
                </a:highlight>
              </a:rPr>
              <a:t>数量</a:t>
            </a:r>
            <a:r>
              <a:rPr lang="en-US" altLang="zh-CN" strike="sngStrike" dirty="0">
                <a:highlight>
                  <a:srgbClr val="FFFF00"/>
                </a:highlight>
              </a:rPr>
              <a:t>.</a:t>
            </a:r>
          </a:p>
          <a:p>
            <a:r>
              <a:rPr lang="zh-CN" altLang="en-US" strike="sngStrike" dirty="0">
                <a:highlight>
                  <a:srgbClr val="FFFF00"/>
                </a:highlight>
              </a:rPr>
              <a:t>源程序如果</a:t>
            </a:r>
            <a:r>
              <a:rPr lang="en-US" altLang="zh-CN" strike="sngStrike" dirty="0">
                <a:highlight>
                  <a:srgbClr val="FFFF00"/>
                </a:highlight>
              </a:rPr>
              <a:t>R/F</a:t>
            </a:r>
            <a:r>
              <a:rPr lang="zh-CN" altLang="en-US" strike="sngStrike" dirty="0">
                <a:highlight>
                  <a:srgbClr val="FFFF00"/>
                </a:highlight>
              </a:rPr>
              <a:t>为</a:t>
            </a:r>
            <a:r>
              <a:rPr lang="en-US" altLang="zh-CN" strike="sngStrike" dirty="0">
                <a:highlight>
                  <a:srgbClr val="FFFF00"/>
                </a:highlight>
              </a:rPr>
              <a:t>0,</a:t>
            </a:r>
            <a:r>
              <a:rPr lang="zh-CN" altLang="en-US" strike="sngStrike" dirty="0">
                <a:highlight>
                  <a:srgbClr val="FFFF00"/>
                </a:highlight>
              </a:rPr>
              <a:t>则对应输入框不可输入</a:t>
            </a:r>
            <a:r>
              <a:rPr lang="en-US" altLang="zh-CN" strike="sngStrike" dirty="0">
                <a:highlight>
                  <a:srgbClr val="FFFF00"/>
                </a:highlight>
              </a:rPr>
              <a:t>.</a:t>
            </a:r>
            <a:endParaRPr lang="zh-CN" altLang="en-US" strike="sngStrike" dirty="0">
              <a:highlight>
                <a:srgbClr val="FFFF0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6093EF-2F83-4188-AA51-6243B458299A}"/>
              </a:ext>
            </a:extLst>
          </p:cNvPr>
          <p:cNvSpPr txBox="1"/>
          <p:nvPr/>
        </p:nvSpPr>
        <p:spPr>
          <a:xfrm>
            <a:off x="4638674" y="5719392"/>
            <a:ext cx="4490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内部</a:t>
            </a:r>
            <a:r>
              <a:rPr lang="en-US" altLang="zh-CN" dirty="0"/>
              <a:t>BUG,NG 2018-12-7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4F0E53-C61C-4B40-88E8-724023337DA5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电极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6D676D-283D-499B-A896-982AEBC3E94C}"/>
              </a:ext>
            </a:extLst>
          </p:cNvPr>
          <p:cNvSpPr txBox="1"/>
          <p:nvPr/>
        </p:nvSpPr>
        <p:spPr>
          <a:xfrm>
            <a:off x="10497172" y="3244666"/>
            <a:ext cx="1141858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NG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D6F7662D-89A9-4822-8004-8C3CD016D107}"/>
              </a:ext>
            </a:extLst>
          </p:cNvPr>
          <p:cNvSpPr txBox="1"/>
          <p:nvPr/>
        </p:nvSpPr>
        <p:spPr>
          <a:xfrm>
            <a:off x="8582024" y="685800"/>
            <a:ext cx="3076575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CNC</a:t>
            </a:r>
            <a:r>
              <a:rPr lang="zh-CN" altLang="en-US" dirty="0"/>
              <a:t>手动添加</a:t>
            </a:r>
            <a:r>
              <a:rPr lang="en-US" altLang="zh-CN" dirty="0"/>
              <a:t>CNC</a:t>
            </a:r>
            <a:r>
              <a:rPr lang="zh-CN" altLang="en-US" dirty="0"/>
              <a:t>任务，新建任务提示电极数量为零，无法生成铣铁任务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0F8CACD-964F-4263-B88A-0F4D9C0C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59" y="2551331"/>
            <a:ext cx="10829925" cy="3536417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C3470DC-A482-4BAF-B130-B78CE466E66F}"/>
              </a:ext>
            </a:extLst>
          </p:cNvPr>
          <p:cNvCxnSpPr/>
          <p:nvPr/>
        </p:nvCxnSpPr>
        <p:spPr>
          <a:xfrm flipH="1">
            <a:off x="6237143" y="1365828"/>
            <a:ext cx="2209800" cy="126682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10735DF6-3846-4B1C-BA51-97250C8D4D20}"/>
              </a:ext>
            </a:extLst>
          </p:cNvPr>
          <p:cNvSpPr txBox="1"/>
          <p:nvPr/>
        </p:nvSpPr>
        <p:spPr>
          <a:xfrm>
            <a:off x="1948171" y="5888049"/>
            <a:ext cx="5843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内部</a:t>
            </a:r>
            <a:r>
              <a:rPr lang="en-US" altLang="zh-CN" dirty="0"/>
              <a:t>BUG,NG 2018-12-23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56EC305-F7DB-45B0-97DF-DE5CC0FD4E92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CNC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66DA87-4DB0-48C2-AF0B-AF852D1C1325}"/>
              </a:ext>
            </a:extLst>
          </p:cNvPr>
          <p:cNvSpPr txBox="1"/>
          <p:nvPr/>
        </p:nvSpPr>
        <p:spPr>
          <a:xfrm>
            <a:off x="10497172" y="3244666"/>
            <a:ext cx="1141858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NG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084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85B6D0-5CA1-47AC-835E-9E4060639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72" y="1008355"/>
            <a:ext cx="11312651" cy="121861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73CB331-8095-4233-BBBC-1893DB01744C}"/>
              </a:ext>
            </a:extLst>
          </p:cNvPr>
          <p:cNvCxnSpPr/>
          <p:nvPr/>
        </p:nvCxnSpPr>
        <p:spPr>
          <a:xfrm flipH="1" flipV="1">
            <a:off x="4036566" y="1981499"/>
            <a:ext cx="653143" cy="877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2AA3A44-2AE9-4847-9DAE-956F04B32C73}"/>
              </a:ext>
            </a:extLst>
          </p:cNvPr>
          <p:cNvSpPr txBox="1"/>
          <p:nvPr/>
        </p:nvSpPr>
        <p:spPr>
          <a:xfrm>
            <a:off x="3843135" y="3086100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是否可通过下拉选择</a:t>
            </a:r>
            <a:r>
              <a:rPr lang="en-US" altLang="zh-CN" dirty="0"/>
              <a:t>.</a:t>
            </a:r>
          </a:p>
          <a:p>
            <a:pPr marL="342900" indent="-342900">
              <a:buAutoNum type="arabicPeriod"/>
            </a:pPr>
            <a:r>
              <a:rPr lang="zh-CN" altLang="en-US" dirty="0"/>
              <a:t>过滤对应部门人员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	</a:t>
            </a:r>
            <a:r>
              <a:rPr lang="zh-CN" altLang="en-US" dirty="0"/>
              <a:t>技术负责人</a:t>
            </a:r>
            <a:r>
              <a:rPr lang="en-US" altLang="zh-CN" dirty="0"/>
              <a:t>—CAD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项目经理 </a:t>
            </a:r>
            <a:r>
              <a:rPr lang="en-US" altLang="zh-CN" dirty="0"/>
              <a:t>–</a:t>
            </a:r>
            <a:r>
              <a:rPr lang="zh-CN" altLang="en-US" dirty="0"/>
              <a:t>项目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钳工负责人</a:t>
            </a:r>
            <a:r>
              <a:rPr lang="en-US" altLang="zh-CN" dirty="0"/>
              <a:t>—</a:t>
            </a:r>
            <a:r>
              <a:rPr lang="zh-CN" altLang="en-US" dirty="0"/>
              <a:t>钳工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C4592E7-0A54-407F-A2DC-A1A3E2797BDE}"/>
              </a:ext>
            </a:extLst>
          </p:cNvPr>
          <p:cNvSpPr txBox="1"/>
          <p:nvPr/>
        </p:nvSpPr>
        <p:spPr>
          <a:xfrm>
            <a:off x="1948171" y="5888049"/>
            <a:ext cx="4746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优化体验</a:t>
            </a:r>
            <a:r>
              <a:rPr lang="en-US" altLang="zh-CN" dirty="0"/>
              <a:t>,NG 2018-11-23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9C2F1F-6FED-46FC-94C0-BC09AE10074E}"/>
              </a:ext>
            </a:extLst>
          </p:cNvPr>
          <p:cNvSpPr txBox="1"/>
          <p:nvPr/>
        </p:nvSpPr>
        <p:spPr>
          <a:xfrm>
            <a:off x="10497172" y="3244666"/>
            <a:ext cx="1141858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NG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3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77AB261-BE95-48FA-9CEC-46796D34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69" y="298938"/>
            <a:ext cx="9800322" cy="528032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73CB331-8095-4233-BBBC-1893DB01744C}"/>
              </a:ext>
            </a:extLst>
          </p:cNvPr>
          <p:cNvCxnSpPr>
            <a:cxnSpLocks/>
          </p:cNvCxnSpPr>
          <p:nvPr/>
        </p:nvCxnSpPr>
        <p:spPr>
          <a:xfrm flipH="1" flipV="1">
            <a:off x="7201797" y="1814446"/>
            <a:ext cx="649734" cy="10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2AA3A44-2AE9-4847-9DAE-956F04B32C73}"/>
              </a:ext>
            </a:extLst>
          </p:cNvPr>
          <p:cNvSpPr txBox="1"/>
          <p:nvPr/>
        </p:nvSpPr>
        <p:spPr>
          <a:xfrm>
            <a:off x="4968550" y="2831123"/>
            <a:ext cx="663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trike="sngStrike" dirty="0"/>
              <a:t>新建模具项目时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此处需为空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因为他与主项目名称无任何关系</a:t>
            </a:r>
            <a:r>
              <a:rPr lang="en-US" altLang="zh-CN" strike="sngStrike" dirty="0"/>
              <a:t>.</a:t>
            </a:r>
            <a:endParaRPr lang="zh-CN" altLang="en-US" strike="sngStrike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182108D-19CB-432A-A259-83653FBD2C28}"/>
              </a:ext>
            </a:extLst>
          </p:cNvPr>
          <p:cNvSpPr/>
          <p:nvPr/>
        </p:nvSpPr>
        <p:spPr>
          <a:xfrm>
            <a:off x="9716811" y="5622106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9F78D9-3B21-493B-847C-B20B8CB79AE1}"/>
              </a:ext>
            </a:extLst>
          </p:cNvPr>
          <p:cNvSpPr txBox="1"/>
          <p:nvPr/>
        </p:nvSpPr>
        <p:spPr>
          <a:xfrm>
            <a:off x="1948171" y="5888049"/>
            <a:ext cx="2454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优化体验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,OK</a:t>
            </a:r>
            <a:endParaRPr lang="zh-CN" altLang="en-US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148A4D-DC3F-46C3-BA82-A70A5301EDB1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项目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B0C7E5-20FB-4B1E-98F0-05586D91349C}"/>
              </a:ext>
            </a:extLst>
          </p:cNvPr>
          <p:cNvSpPr txBox="1"/>
          <p:nvPr/>
        </p:nvSpPr>
        <p:spPr>
          <a:xfrm>
            <a:off x="10312205" y="190890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2365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541F17C-DD95-47B3-841E-00AA228A0C8F}"/>
              </a:ext>
            </a:extLst>
          </p:cNvPr>
          <p:cNvSpPr txBox="1"/>
          <p:nvPr/>
        </p:nvSpPr>
        <p:spPr>
          <a:xfrm>
            <a:off x="2977606" y="444357"/>
            <a:ext cx="851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strike="sngStrike" dirty="0"/>
              <a:t>新模具项目原计划上加工计划</a:t>
            </a:r>
            <a:r>
              <a:rPr lang="en-US" altLang="zh-CN" strike="sngStrike" dirty="0"/>
              <a:t>CAM</a:t>
            </a:r>
            <a:r>
              <a:rPr lang="zh-CN" altLang="en-US" strike="sngStrike" dirty="0"/>
              <a:t>经理设置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项目计划信息中红框区域外禁止填写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9B2BA6-88C9-4763-9503-F52990090F6D}"/>
              </a:ext>
            </a:extLst>
          </p:cNvPr>
          <p:cNvSpPr txBox="1"/>
          <p:nvPr/>
        </p:nvSpPr>
        <p:spPr>
          <a:xfrm>
            <a:off x="2977605" y="0"/>
            <a:ext cx="767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strike="sngStrike" dirty="0"/>
              <a:t>新模具项目原计划</a:t>
            </a:r>
            <a:r>
              <a:rPr lang="en-US" altLang="zh-CN" strike="sngStrike" dirty="0"/>
              <a:t>CAD</a:t>
            </a:r>
            <a:r>
              <a:rPr lang="zh-CN" altLang="en-US" strike="sngStrike" dirty="0"/>
              <a:t>生成设计经理 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项目计划信息中红框区域禁止填写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065A8B-F790-494C-82FF-8F5A8D676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09" y="1303138"/>
            <a:ext cx="10952381" cy="516190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8C8E72F-1086-41CB-B439-AB2E068E9E99}"/>
              </a:ext>
            </a:extLst>
          </p:cNvPr>
          <p:cNvSpPr txBox="1"/>
          <p:nvPr/>
        </p:nvSpPr>
        <p:spPr>
          <a:xfrm>
            <a:off x="2977605" y="813689"/>
            <a:ext cx="434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3.</a:t>
            </a:r>
            <a:r>
              <a:rPr lang="zh-CN" altLang="en-US" strike="sngStrike" dirty="0"/>
              <a:t>所有新模的原计划 修改由管理经理修改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0825AC3-7DA5-49B5-8DA1-2FB873523AEE}"/>
              </a:ext>
            </a:extLst>
          </p:cNvPr>
          <p:cNvSpPr txBox="1"/>
          <p:nvPr/>
        </p:nvSpPr>
        <p:spPr>
          <a:xfrm>
            <a:off x="2977605" y="1776560"/>
            <a:ext cx="433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2.</a:t>
            </a:r>
            <a:r>
              <a:rPr lang="zh-CN" altLang="en-US" strike="sngStrike" dirty="0"/>
              <a:t>允许各自调整各自部门的计划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在页面上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0F1F99A-12BA-4A42-B9BD-1059B934A289}"/>
              </a:ext>
            </a:extLst>
          </p:cNvPr>
          <p:cNvSpPr txBox="1"/>
          <p:nvPr/>
        </p:nvSpPr>
        <p:spPr>
          <a:xfrm>
            <a:off x="2977605" y="1372806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strike="sngStrike" dirty="0"/>
              <a:t>. </a:t>
            </a:r>
            <a:r>
              <a:rPr lang="zh-CN" altLang="en-US" strike="sngStrike" dirty="0"/>
              <a:t>修模具项目原计划</a:t>
            </a:r>
            <a:r>
              <a:rPr lang="en-US" altLang="zh-CN" strike="sngStrike" dirty="0"/>
              <a:t>CAM</a:t>
            </a:r>
            <a:r>
              <a:rPr lang="zh-CN" altLang="en-US" strike="sngStrike" dirty="0"/>
              <a:t>生成 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并禁止修改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A67D286-966E-4C12-8926-0843BB222087}"/>
              </a:ext>
            </a:extLst>
          </p:cNvPr>
          <p:cNvSpPr txBox="1"/>
          <p:nvPr/>
        </p:nvSpPr>
        <p:spPr>
          <a:xfrm>
            <a:off x="3152865" y="2987797"/>
            <a:ext cx="379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****</a:t>
            </a:r>
            <a:r>
              <a:rPr lang="zh-CN" altLang="en-US" strike="sngStrike" dirty="0"/>
              <a:t>所有调整计划在界面上双击进行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20E004D-6810-4DE8-8187-FA2E24499812}"/>
              </a:ext>
            </a:extLst>
          </p:cNvPr>
          <p:cNvSpPr txBox="1"/>
          <p:nvPr/>
        </p:nvSpPr>
        <p:spPr>
          <a:xfrm>
            <a:off x="321729" y="6058199"/>
            <a:ext cx="11992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5400">
                <a:highlight>
                  <a:srgbClr val="FF00FF"/>
                </a:highlight>
              </a:defRPr>
            </a:lvl1pPr>
          </a:lstStyle>
          <a:p>
            <a:r>
              <a:rPr lang="zh-CN" altLang="en-US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需求变更</a:t>
            </a:r>
            <a:r>
              <a:rPr lang="en-US" altLang="zh-CN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(</a:t>
            </a:r>
            <a:r>
              <a:rPr lang="zh-CN" altLang="en-US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权限调整</a:t>
            </a:r>
            <a:r>
              <a:rPr lang="en-US" altLang="zh-CN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,</a:t>
            </a:r>
            <a:r>
              <a:rPr lang="zh-CN" altLang="en-US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界面操作调整</a:t>
            </a:r>
            <a:r>
              <a:rPr lang="en-US" altLang="zh-CN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,</a:t>
            </a:r>
            <a:r>
              <a:rPr lang="zh-CN" altLang="en-US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附件功能</a:t>
            </a:r>
            <a:r>
              <a:rPr lang="en-US" altLang="zh-CN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,</a:t>
            </a:r>
            <a:r>
              <a:rPr lang="zh-CN" altLang="en-US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计划任务关联功能</a:t>
            </a:r>
            <a:r>
              <a:rPr lang="en-US" altLang="zh-CN" sz="3200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),OK</a:t>
            </a:r>
            <a:endParaRPr lang="zh-CN" altLang="en-US" sz="3200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A72B86-2BAE-48F5-BCFB-F97347DF5C01}"/>
              </a:ext>
            </a:extLst>
          </p:cNvPr>
          <p:cNvSpPr txBox="1"/>
          <p:nvPr/>
        </p:nvSpPr>
        <p:spPr>
          <a:xfrm>
            <a:off x="10921565" y="536056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86386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C0EDAB-F755-4839-9DBF-06B1713DC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0" y="183314"/>
            <a:ext cx="10333846" cy="529561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73CB331-8095-4233-BBBC-1893DB01744C}"/>
              </a:ext>
            </a:extLst>
          </p:cNvPr>
          <p:cNvCxnSpPr>
            <a:cxnSpLocks/>
          </p:cNvCxnSpPr>
          <p:nvPr/>
        </p:nvCxnSpPr>
        <p:spPr>
          <a:xfrm flipH="1" flipV="1">
            <a:off x="1689020" y="4601608"/>
            <a:ext cx="649734" cy="1016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D9148CEC-FD3E-4F93-83E2-E191C92AD579}"/>
              </a:ext>
            </a:extLst>
          </p:cNvPr>
          <p:cNvSpPr txBox="1"/>
          <p:nvPr/>
        </p:nvSpPr>
        <p:spPr>
          <a:xfrm>
            <a:off x="439615" y="5618285"/>
            <a:ext cx="1191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/>
              <a:t>通过编辑项目进入该页面时问题如下</a:t>
            </a:r>
            <a:r>
              <a:rPr lang="en-US" altLang="zh-CN" strike="sngStrike" dirty="0"/>
              <a:t>(</a:t>
            </a:r>
            <a:r>
              <a:rPr lang="zh-CN" altLang="en-US" strike="sngStrike" dirty="0">
                <a:solidFill>
                  <a:srgbClr val="FF0000"/>
                </a:solidFill>
              </a:rPr>
              <a:t>现在的</a:t>
            </a:r>
            <a:r>
              <a:rPr lang="en-US" altLang="zh-CN" strike="sngStrike" dirty="0">
                <a:solidFill>
                  <a:srgbClr val="FF0000"/>
                </a:solidFill>
              </a:rPr>
              <a:t>CAD,</a:t>
            </a:r>
            <a:r>
              <a:rPr lang="zh-CN" altLang="en-US" strike="sngStrike" dirty="0">
                <a:solidFill>
                  <a:srgbClr val="FF0000"/>
                </a:solidFill>
              </a:rPr>
              <a:t>或管理均可修改项目计划信息</a:t>
            </a:r>
            <a:r>
              <a:rPr lang="en-US" altLang="zh-CN" strike="sngStrike" dirty="0"/>
              <a:t>)</a:t>
            </a:r>
          </a:p>
          <a:p>
            <a:pPr marL="342900" indent="-342900">
              <a:buAutoNum type="arabicPeriod"/>
            </a:pPr>
            <a:r>
              <a:rPr lang="zh-CN" altLang="en-US" strike="sngStrike" dirty="0"/>
              <a:t>具有编辑权限的人员</a:t>
            </a:r>
            <a:r>
              <a:rPr lang="en-US" altLang="zh-CN" strike="sngStrike" dirty="0"/>
              <a:t>(CAD,</a:t>
            </a:r>
            <a:r>
              <a:rPr lang="zh-CN" altLang="en-US" strike="sngStrike" dirty="0"/>
              <a:t>管理</a:t>
            </a:r>
            <a:r>
              <a:rPr lang="en-US" altLang="zh-CN" strike="sngStrike" dirty="0"/>
              <a:t>),</a:t>
            </a:r>
            <a:r>
              <a:rPr lang="zh-CN" altLang="en-US" strike="sngStrike" dirty="0"/>
              <a:t>针对项目计划信息区域不可再变更</a:t>
            </a:r>
            <a:r>
              <a:rPr lang="en-US" altLang="zh-CN" strike="sngStrike" dirty="0"/>
              <a:t>,</a:t>
            </a:r>
            <a:br>
              <a:rPr lang="en-US" altLang="zh-CN" strike="sngStrike" dirty="0"/>
            </a:br>
            <a:r>
              <a:rPr lang="en-US" altLang="zh-CN" strike="sngStrike" dirty="0"/>
              <a:t> </a:t>
            </a:r>
            <a:r>
              <a:rPr lang="zh-CN" altLang="en-US" strike="sngStrike" dirty="0"/>
              <a:t>否则与页面上的权限要求不一致</a:t>
            </a:r>
            <a:r>
              <a:rPr lang="en-US" altLang="zh-CN" strike="sngStrike" dirty="0"/>
              <a:t>.</a:t>
            </a:r>
            <a:r>
              <a:rPr lang="zh-CN" altLang="en-US" strike="sngStrike" dirty="0"/>
              <a:t>页面上要求的</a:t>
            </a:r>
            <a:r>
              <a:rPr lang="en-US" altLang="zh-CN" strike="sngStrike" dirty="0"/>
              <a:t>CAD,</a:t>
            </a:r>
            <a:r>
              <a:rPr lang="zh-CN" altLang="en-US" strike="sngStrike" dirty="0"/>
              <a:t>只能在输入并保存了</a:t>
            </a:r>
            <a:r>
              <a:rPr lang="en-US" altLang="zh-CN" strike="sngStrike" dirty="0"/>
              <a:t>CAD,FOT,OTS,PPAP</a:t>
            </a:r>
            <a:r>
              <a:rPr lang="zh-CN" altLang="en-US" strike="sngStrike" dirty="0"/>
              <a:t>后只有管理权限修改</a:t>
            </a:r>
            <a:r>
              <a:rPr lang="en-US" altLang="zh-CN" strike="sngStrike" dirty="0"/>
              <a:t>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4041BE-159E-4383-816D-DBAD7EA9FFD5}"/>
              </a:ext>
            </a:extLst>
          </p:cNvPr>
          <p:cNvSpPr/>
          <p:nvPr/>
        </p:nvSpPr>
        <p:spPr>
          <a:xfrm>
            <a:off x="588300" y="3349869"/>
            <a:ext cx="8555700" cy="18463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806329-2B30-43BE-AD02-E227821C0D00}"/>
              </a:ext>
            </a:extLst>
          </p:cNvPr>
          <p:cNvSpPr/>
          <p:nvPr/>
        </p:nvSpPr>
        <p:spPr>
          <a:xfrm>
            <a:off x="9861604" y="4895706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A6933EC-6FAE-42D1-8B74-91844B724DC1}"/>
              </a:ext>
            </a:extLst>
          </p:cNvPr>
          <p:cNvSpPr txBox="1"/>
          <p:nvPr/>
        </p:nvSpPr>
        <p:spPr>
          <a:xfrm>
            <a:off x="2013887" y="704763"/>
            <a:ext cx="4706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内部</a:t>
            </a:r>
            <a:r>
              <a:rPr lang="en-US" altLang="zh-CN" dirty="0"/>
              <a:t>BUG,NG 2018-11-23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2DB1B20-8A07-41F9-A894-2BB3C9908C8D}"/>
              </a:ext>
            </a:extLst>
          </p:cNvPr>
          <p:cNvSpPr txBox="1"/>
          <p:nvPr/>
        </p:nvSpPr>
        <p:spPr>
          <a:xfrm>
            <a:off x="11051576" y="520097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项目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20A2076-4F8A-49A8-BD67-3959AAD1CC41}"/>
              </a:ext>
            </a:extLst>
          </p:cNvPr>
          <p:cNvSpPr txBox="1"/>
          <p:nvPr/>
        </p:nvSpPr>
        <p:spPr>
          <a:xfrm>
            <a:off x="10312205" y="190890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83002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94104EC-2617-4E76-8194-888664778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784"/>
            <a:ext cx="12192000" cy="627643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B1A26C5-2C7B-4B3F-BB39-9091BC773AD8}"/>
              </a:ext>
            </a:extLst>
          </p:cNvPr>
          <p:cNvSpPr/>
          <p:nvPr/>
        </p:nvSpPr>
        <p:spPr>
          <a:xfrm>
            <a:off x="10363357" y="5465088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18E552-4230-4B82-A562-8C9D1BB09276}"/>
              </a:ext>
            </a:extLst>
          </p:cNvPr>
          <p:cNvSpPr txBox="1"/>
          <p:nvPr/>
        </p:nvSpPr>
        <p:spPr>
          <a:xfrm>
            <a:off x="2049771" y="0"/>
            <a:ext cx="4746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/>
              <a:t>新增功能</a:t>
            </a:r>
            <a:r>
              <a:rPr lang="en-US" altLang="zh-CN" strike="sngStrike" dirty="0"/>
              <a:t>,NG 2018-11-23</a:t>
            </a:r>
            <a:endParaRPr lang="zh-CN" altLang="en-US" strike="sngStrike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9AA084-F661-4F16-A49E-AF8E02BE41FB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</a:p>
        </p:txBody>
      </p:sp>
    </p:spTree>
    <p:extLst>
      <p:ext uri="{BB962C8B-B14F-4D97-AF65-F5344CB8AC3E}">
        <p14:creationId xmlns:p14="http://schemas.microsoft.com/office/powerpoint/2010/main" val="324143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FC237E8-CD3A-450F-A24D-EE9DA80F7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587747"/>
              </p:ext>
            </p:extLst>
          </p:nvPr>
        </p:nvGraphicFramePr>
        <p:xfrm>
          <a:off x="237391" y="2481397"/>
          <a:ext cx="11772900" cy="204127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17065">
                  <a:extLst>
                    <a:ext uri="{9D8B030D-6E8A-4147-A177-3AD203B41FA5}">
                      <a16:colId xmlns:a16="http://schemas.microsoft.com/office/drawing/2014/main" val="3048764670"/>
                    </a:ext>
                  </a:extLst>
                </a:gridCol>
                <a:gridCol w="732267">
                  <a:extLst>
                    <a:ext uri="{9D8B030D-6E8A-4147-A177-3AD203B41FA5}">
                      <a16:colId xmlns:a16="http://schemas.microsoft.com/office/drawing/2014/main" val="2003646758"/>
                    </a:ext>
                  </a:extLst>
                </a:gridCol>
                <a:gridCol w="528441">
                  <a:extLst>
                    <a:ext uri="{9D8B030D-6E8A-4147-A177-3AD203B41FA5}">
                      <a16:colId xmlns:a16="http://schemas.microsoft.com/office/drawing/2014/main" val="1173444285"/>
                    </a:ext>
                  </a:extLst>
                </a:gridCol>
                <a:gridCol w="528441">
                  <a:extLst>
                    <a:ext uri="{9D8B030D-6E8A-4147-A177-3AD203B41FA5}">
                      <a16:colId xmlns:a16="http://schemas.microsoft.com/office/drawing/2014/main" val="3251687289"/>
                    </a:ext>
                  </a:extLst>
                </a:gridCol>
                <a:gridCol w="628467">
                  <a:extLst>
                    <a:ext uri="{9D8B030D-6E8A-4147-A177-3AD203B41FA5}">
                      <a16:colId xmlns:a16="http://schemas.microsoft.com/office/drawing/2014/main" val="3402367530"/>
                    </a:ext>
                  </a:extLst>
                </a:gridCol>
                <a:gridCol w="628467">
                  <a:extLst>
                    <a:ext uri="{9D8B030D-6E8A-4147-A177-3AD203B41FA5}">
                      <a16:colId xmlns:a16="http://schemas.microsoft.com/office/drawing/2014/main" val="1625821148"/>
                    </a:ext>
                  </a:extLst>
                </a:gridCol>
                <a:gridCol w="1200316">
                  <a:extLst>
                    <a:ext uri="{9D8B030D-6E8A-4147-A177-3AD203B41FA5}">
                      <a16:colId xmlns:a16="http://schemas.microsoft.com/office/drawing/2014/main" val="4271304275"/>
                    </a:ext>
                  </a:extLst>
                </a:gridCol>
                <a:gridCol w="437851">
                  <a:extLst>
                    <a:ext uri="{9D8B030D-6E8A-4147-A177-3AD203B41FA5}">
                      <a16:colId xmlns:a16="http://schemas.microsoft.com/office/drawing/2014/main" val="3897915298"/>
                    </a:ext>
                  </a:extLst>
                </a:gridCol>
                <a:gridCol w="490695">
                  <a:extLst>
                    <a:ext uri="{9D8B030D-6E8A-4147-A177-3AD203B41FA5}">
                      <a16:colId xmlns:a16="http://schemas.microsoft.com/office/drawing/2014/main" val="2916098840"/>
                    </a:ext>
                  </a:extLst>
                </a:gridCol>
                <a:gridCol w="2136410">
                  <a:extLst>
                    <a:ext uri="{9D8B030D-6E8A-4147-A177-3AD203B41FA5}">
                      <a16:colId xmlns:a16="http://schemas.microsoft.com/office/drawing/2014/main" val="3800901988"/>
                    </a:ext>
                  </a:extLst>
                </a:gridCol>
                <a:gridCol w="218925">
                  <a:extLst>
                    <a:ext uri="{9D8B030D-6E8A-4147-A177-3AD203B41FA5}">
                      <a16:colId xmlns:a16="http://schemas.microsoft.com/office/drawing/2014/main" val="2055048258"/>
                    </a:ext>
                  </a:extLst>
                </a:gridCol>
                <a:gridCol w="218925">
                  <a:extLst>
                    <a:ext uri="{9D8B030D-6E8A-4147-A177-3AD203B41FA5}">
                      <a16:colId xmlns:a16="http://schemas.microsoft.com/office/drawing/2014/main" val="1207715903"/>
                    </a:ext>
                  </a:extLst>
                </a:gridCol>
                <a:gridCol w="581284">
                  <a:extLst>
                    <a:ext uri="{9D8B030D-6E8A-4147-A177-3AD203B41FA5}">
                      <a16:colId xmlns:a16="http://schemas.microsoft.com/office/drawing/2014/main" val="3281353614"/>
                    </a:ext>
                  </a:extLst>
                </a:gridCol>
                <a:gridCol w="581284">
                  <a:extLst>
                    <a:ext uri="{9D8B030D-6E8A-4147-A177-3AD203B41FA5}">
                      <a16:colId xmlns:a16="http://schemas.microsoft.com/office/drawing/2014/main" val="46213983"/>
                    </a:ext>
                  </a:extLst>
                </a:gridCol>
                <a:gridCol w="249122">
                  <a:extLst>
                    <a:ext uri="{9D8B030D-6E8A-4147-A177-3AD203B41FA5}">
                      <a16:colId xmlns:a16="http://schemas.microsoft.com/office/drawing/2014/main" val="791441412"/>
                    </a:ext>
                  </a:extLst>
                </a:gridCol>
                <a:gridCol w="528441">
                  <a:extLst>
                    <a:ext uri="{9D8B030D-6E8A-4147-A177-3AD203B41FA5}">
                      <a16:colId xmlns:a16="http://schemas.microsoft.com/office/drawing/2014/main" val="2544852181"/>
                    </a:ext>
                  </a:extLst>
                </a:gridCol>
                <a:gridCol w="475596">
                  <a:extLst>
                    <a:ext uri="{9D8B030D-6E8A-4147-A177-3AD203B41FA5}">
                      <a16:colId xmlns:a16="http://schemas.microsoft.com/office/drawing/2014/main" val="3817562574"/>
                    </a:ext>
                  </a:extLst>
                </a:gridCol>
                <a:gridCol w="475596">
                  <a:extLst>
                    <a:ext uri="{9D8B030D-6E8A-4147-A177-3AD203B41FA5}">
                      <a16:colId xmlns:a16="http://schemas.microsoft.com/office/drawing/2014/main" val="2681269193"/>
                    </a:ext>
                  </a:extLst>
                </a:gridCol>
                <a:gridCol w="430301">
                  <a:extLst>
                    <a:ext uri="{9D8B030D-6E8A-4147-A177-3AD203B41FA5}">
                      <a16:colId xmlns:a16="http://schemas.microsoft.com/office/drawing/2014/main" val="1165343602"/>
                    </a:ext>
                  </a:extLst>
                </a:gridCol>
                <a:gridCol w="385006">
                  <a:extLst>
                    <a:ext uri="{9D8B030D-6E8A-4147-A177-3AD203B41FA5}">
                      <a16:colId xmlns:a16="http://schemas.microsoft.com/office/drawing/2014/main" val="4242802278"/>
                    </a:ext>
                  </a:extLst>
                </a:gridCol>
              </a:tblGrid>
              <a:tr h="1112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年月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事业部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 成本中心 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制程分类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一级分类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二级分类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供应商全称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供应商编号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模号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规格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数量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单位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含税单价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含税总价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税率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未税总价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订单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请购单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备注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500" u="none" strike="noStrike">
                          <a:effectLst/>
                        </a:rPr>
                        <a:t>其他</a:t>
                      </a:r>
                      <a:endParaRPr lang="zh-CN" altLang="en-US" sz="500" b="1" i="0" u="none" strike="noStrike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2121173529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这边读取每个明细的成本中心后</a:t>
                      </a:r>
                      <a:r>
                        <a:rPr lang="en-US" altLang="zh-CN" sz="600" u="none" strike="noStrike">
                          <a:effectLst/>
                        </a:rPr>
                        <a:t>,</a:t>
                      </a:r>
                      <a:r>
                        <a:rPr lang="zh-CN" altLang="en-US" sz="600" u="none" strike="noStrike">
                          <a:effectLst/>
                        </a:rPr>
                        <a:t>截取第一个</a:t>
                      </a:r>
                      <a:r>
                        <a:rPr lang="en-US" altLang="zh-CN" sz="600" u="none" strike="noStrike">
                          <a:effectLst/>
                        </a:rPr>
                        <a:t>(_)</a:t>
                      </a:r>
                      <a:r>
                        <a:rPr lang="zh-CN" altLang="en-US" sz="600" u="none" strike="noStrike">
                          <a:effectLst/>
                        </a:rPr>
                        <a:t>前内容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这边读取每个明细的成本中心后</a:t>
                      </a:r>
                      <a:r>
                        <a:rPr lang="en-US" altLang="zh-CN" sz="600" u="none" strike="noStrike">
                          <a:effectLst/>
                        </a:rPr>
                        <a:t>,</a:t>
                      </a:r>
                      <a:r>
                        <a:rPr lang="zh-CN" altLang="en-US" sz="600" u="none" strike="noStrike">
                          <a:effectLst/>
                        </a:rPr>
                        <a:t>截取最厚一个</a:t>
                      </a:r>
                      <a:r>
                        <a:rPr lang="en-US" altLang="zh-CN" sz="600" u="none" strike="noStrike">
                          <a:effectLst/>
                        </a:rPr>
                        <a:t>(_)</a:t>
                      </a:r>
                      <a:r>
                        <a:rPr lang="zh-CN" altLang="en-US" sz="600" u="none" strike="noStrike">
                          <a:effectLst/>
                        </a:rPr>
                        <a:t>后内容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rowSpan="20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空白在那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采购一级大类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采购二级大类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 dirty="0">
                          <a:effectLst/>
                        </a:rPr>
                        <a:t>供应商全称</a:t>
                      </a:r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en-US" sz="600" u="none" strike="noStrike">
                          <a:effectLst/>
                        </a:rPr>
                        <a:t>ST99200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物料号截取</a:t>
                      </a:r>
                      <a:r>
                        <a:rPr lang="en-US" altLang="zh-CN" sz="600" u="none" strike="noStrike">
                          <a:effectLst/>
                        </a:rPr>
                        <a:t>(-)</a:t>
                      </a:r>
                      <a:r>
                        <a:rPr lang="zh-CN" altLang="en-US" sz="600" u="none" strike="noStrike">
                          <a:effectLst/>
                        </a:rPr>
                        <a:t>前段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金钟油石</a:t>
                      </a:r>
                      <a:r>
                        <a:rPr lang="en-US" altLang="zh-CN" sz="600" u="none" strike="noStrike">
                          <a:effectLst/>
                        </a:rPr>
                        <a:t>400#3*6*150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rowSpan="19">
                  <a:txBody>
                    <a:bodyPr/>
                    <a:lstStyle/>
                    <a:p>
                      <a:pPr algn="ctr" fontAlgn="ctr"/>
                      <a:r>
                        <a:rPr lang="zh-CN" altLang="en-US" sz="600" u="none" strike="noStrike">
                          <a:effectLst/>
                        </a:rPr>
                        <a:t>件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172.41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3204640197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木刷</a:t>
                      </a:r>
                      <a:r>
                        <a:rPr lang="en-US" altLang="zh-CN" sz="600" u="none" strike="noStrike">
                          <a:effectLst/>
                        </a:rPr>
                        <a:t>50</a:t>
                      </a:r>
                      <a:r>
                        <a:rPr lang="en-US" sz="600" u="none" strike="noStrike">
                          <a:effectLst/>
                        </a:rPr>
                        <a:t>mm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3.5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70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60.34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289632160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自粘打磨片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55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165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142.24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3801275104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内六角螺丝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M8x35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0.31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62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53.45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2084781854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内六角螺丝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M10*35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86.21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861772271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内六角螺丝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M6x25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42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36.21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3880660295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内六角螺丝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M6x30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45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38.79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3198241427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薄头型螺丝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CCBS4-8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90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77.59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3929361970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平头螺丝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FFB4-10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0.25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75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64.66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4027310259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内六角螺丝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M5*20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25.86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782891722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内六角螺丝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M8x20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0.23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69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59.48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3001348835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内六角螺丝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M4*20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25.86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3185494957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硅胶</a:t>
                      </a:r>
                      <a:r>
                        <a:rPr lang="en-US" sz="600" u="none" strike="noStrike">
                          <a:effectLst/>
                        </a:rPr>
                        <a:t>O</a:t>
                      </a:r>
                      <a:r>
                        <a:rPr lang="zh-CN" altLang="en-US" sz="600" u="none" strike="noStrike">
                          <a:effectLst/>
                        </a:rPr>
                        <a:t>型密封圈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ORP4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0.2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17.24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3113933084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硅胶</a:t>
                      </a:r>
                      <a:r>
                        <a:rPr lang="en-US" altLang="zh-CN" sz="600" u="none" strike="noStrike">
                          <a:effectLst/>
                        </a:rPr>
                        <a:t>O</a:t>
                      </a:r>
                      <a:r>
                        <a:rPr lang="zh-CN" altLang="en-US" sz="600" u="none" strike="noStrike">
                          <a:effectLst/>
                        </a:rPr>
                        <a:t>型密封圈</a:t>
                      </a:r>
                      <a:r>
                        <a:rPr lang="en-US" altLang="zh-CN" sz="600" u="none" strike="noStrike">
                          <a:effectLst/>
                        </a:rPr>
                        <a:t>ORP5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0.23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19.83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634007462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 dirty="0">
                          <a:effectLst/>
                        </a:rPr>
                        <a:t>胶水</a:t>
                      </a:r>
                      <a:r>
                        <a:rPr lang="en-US" altLang="zh-CN" sz="600" u="none" strike="noStrike" dirty="0">
                          <a:effectLst/>
                        </a:rPr>
                        <a:t>53-14</a:t>
                      </a:r>
                      <a:endParaRPr lang="en-US" altLang="zh-CN" sz="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85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850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732.76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TO1806007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T18051006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2547606832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内六角螺丝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M10x40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0.54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93.10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T18060105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1069852252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薄头型螺丝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CCBS5-10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0.35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105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90.52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T18060105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2024037215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内六角螺丝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M8*45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200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0.38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76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65.52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T18060105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751707815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Aug-18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内六角螺丝</a:t>
                      </a:r>
                      <a:r>
                        <a:rPr lang="en-US" altLang="zh-CN" sz="600" u="none" strike="noStrike">
                          <a:effectLst/>
                        </a:rPr>
                        <a:t>/</a:t>
                      </a:r>
                      <a:r>
                        <a:rPr lang="en-US" sz="600" u="none" strike="noStrike">
                          <a:effectLst/>
                        </a:rPr>
                        <a:t>M2x20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300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0.21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63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0.16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600" u="none" strike="noStrike">
                          <a:effectLst/>
                        </a:rPr>
                        <a:t>54.31 </a:t>
                      </a:r>
                      <a:endParaRPr lang="en-US" altLang="zh-CN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TO1806050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600" u="none" strike="noStrike">
                          <a:effectLst/>
                        </a:rPr>
                        <a:t>T18060105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600" u="none" strike="noStrike">
                          <a:effectLst/>
                        </a:rPr>
                        <a:t> </a:t>
                      </a:r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3006679715"/>
                  </a:ext>
                </a:extLst>
              </a:tr>
              <a:tr h="94094"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5059" marR="5059" marT="5059" marB="0" anchor="ctr"/>
                </a:tc>
                <a:extLst>
                  <a:ext uri="{0D108BD9-81ED-4DB2-BD59-A6C34878D82A}">
                    <a16:rowId xmlns:a16="http://schemas.microsoft.com/office/drawing/2014/main" val="2832170732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FDBFE8F-4911-4FD8-9ACD-34B68E7D2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92" y="186935"/>
            <a:ext cx="11772900" cy="187695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52BE104-14ED-474C-B2BB-4B7F9036A068}"/>
              </a:ext>
            </a:extLst>
          </p:cNvPr>
          <p:cNvSpPr txBox="1"/>
          <p:nvPr/>
        </p:nvSpPr>
        <p:spPr>
          <a:xfrm>
            <a:off x="237390" y="4695093"/>
            <a:ext cx="1222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界面上如上图</a:t>
            </a:r>
            <a:r>
              <a:rPr lang="en-US" altLang="zh-CN" sz="1200" dirty="0"/>
              <a:t>, </a:t>
            </a:r>
            <a:r>
              <a:rPr lang="zh-CN" altLang="en-US" sz="1200" dirty="0"/>
              <a:t>需要支持导出</a:t>
            </a:r>
            <a:endParaRPr lang="en-US" altLang="zh-CN" sz="1200" dirty="0"/>
          </a:p>
          <a:p>
            <a:pPr marL="228600" indent="-228600">
              <a:buAutoNum type="arabicPeriod"/>
            </a:pPr>
            <a:r>
              <a:rPr lang="zh-CN" altLang="en-US" sz="1200" dirty="0"/>
              <a:t>界面上显示 事业部</a:t>
            </a:r>
            <a:r>
              <a:rPr lang="en-US" altLang="zh-CN" sz="1200" dirty="0"/>
              <a:t>,</a:t>
            </a:r>
            <a:r>
              <a:rPr lang="zh-CN" altLang="en-US" sz="1200" dirty="0"/>
              <a:t>成本中心</a:t>
            </a:r>
            <a:r>
              <a:rPr lang="en-US" altLang="zh-CN" sz="1200" dirty="0"/>
              <a:t>,</a:t>
            </a:r>
            <a:r>
              <a:rPr lang="zh-CN" altLang="en-US" sz="1200" dirty="0"/>
              <a:t>一级分类</a:t>
            </a:r>
            <a:r>
              <a:rPr lang="en-US" altLang="zh-CN" sz="1200" dirty="0"/>
              <a:t>,</a:t>
            </a:r>
            <a:r>
              <a:rPr lang="zh-CN" altLang="en-US" sz="1200" dirty="0"/>
              <a:t>二级分类</a:t>
            </a:r>
            <a:r>
              <a:rPr lang="en-US" altLang="zh-CN" sz="1200" dirty="0"/>
              <a:t>,</a:t>
            </a:r>
            <a:r>
              <a:rPr lang="zh-CN" altLang="en-US" sz="1200" dirty="0"/>
              <a:t>供应商短名</a:t>
            </a:r>
            <a:r>
              <a:rPr lang="en-US" altLang="zh-CN" sz="1200" dirty="0"/>
              <a:t>,</a:t>
            </a:r>
            <a:r>
              <a:rPr lang="zh-CN" altLang="en-US" sz="1200" dirty="0"/>
              <a:t>模具号</a:t>
            </a:r>
            <a:r>
              <a:rPr lang="en-US" altLang="zh-CN" sz="1200" dirty="0"/>
              <a:t>(</a:t>
            </a:r>
            <a:r>
              <a:rPr lang="zh-CN" altLang="en-US" sz="1200" dirty="0"/>
              <a:t>物料号前段</a:t>
            </a:r>
            <a:r>
              <a:rPr lang="en-US" altLang="zh-CN" sz="1200" dirty="0"/>
              <a:t>),</a:t>
            </a:r>
            <a:r>
              <a:rPr lang="zh-CN" altLang="en-US" sz="1200" dirty="0"/>
              <a:t>规格</a:t>
            </a:r>
            <a:r>
              <a:rPr lang="en-US" altLang="zh-CN" sz="1200" dirty="0"/>
              <a:t>,</a:t>
            </a:r>
            <a:r>
              <a:rPr lang="zh-CN" altLang="en-US" sz="1200" dirty="0"/>
              <a:t>数量单位</a:t>
            </a:r>
            <a:r>
              <a:rPr lang="en-US" altLang="zh-CN" sz="1200" dirty="0"/>
              <a:t>,</a:t>
            </a:r>
            <a:r>
              <a:rPr lang="zh-CN" altLang="en-US" sz="1200" dirty="0"/>
              <a:t>单价</a:t>
            </a:r>
            <a:r>
              <a:rPr lang="en-US" altLang="zh-CN" sz="1200" dirty="0"/>
              <a:t>,</a:t>
            </a:r>
            <a:r>
              <a:rPr lang="zh-CN" altLang="en-US" sz="1200" dirty="0"/>
              <a:t>金额</a:t>
            </a:r>
            <a:r>
              <a:rPr lang="en-US" altLang="zh-CN" sz="1200" dirty="0"/>
              <a:t>,</a:t>
            </a:r>
            <a:r>
              <a:rPr lang="zh-CN" altLang="en-US" sz="1200" dirty="0"/>
              <a:t>税率</a:t>
            </a:r>
            <a:r>
              <a:rPr lang="en-US" altLang="zh-CN" sz="1200" dirty="0"/>
              <a:t>,</a:t>
            </a:r>
            <a:r>
              <a:rPr lang="zh-CN" altLang="en-US" sz="1200" dirty="0"/>
              <a:t>未税金额</a:t>
            </a:r>
            <a:r>
              <a:rPr lang="en-US" altLang="zh-CN" sz="1200" dirty="0"/>
              <a:t>,</a:t>
            </a:r>
            <a:r>
              <a:rPr lang="zh-CN" altLang="en-US" sz="1200" dirty="0"/>
              <a:t>订单号</a:t>
            </a:r>
            <a:r>
              <a:rPr lang="en-US" altLang="zh-CN" sz="1200" dirty="0"/>
              <a:t>,PR</a:t>
            </a:r>
            <a:r>
              <a:rPr lang="zh-CN" altLang="en-US" sz="1200" dirty="0"/>
              <a:t>单号</a:t>
            </a:r>
            <a:r>
              <a:rPr lang="en-US" altLang="zh-CN" sz="1200" dirty="0"/>
              <a:t>,</a:t>
            </a:r>
            <a:r>
              <a:rPr lang="zh-CN" altLang="en-US" sz="1200" dirty="0"/>
              <a:t>生成时间</a:t>
            </a:r>
            <a:r>
              <a:rPr lang="en-US" altLang="zh-CN" sz="1200" dirty="0"/>
              <a:t>,</a:t>
            </a:r>
            <a:r>
              <a:rPr lang="zh-CN" altLang="en-US" sz="1200" dirty="0"/>
              <a:t>预计交货日</a:t>
            </a:r>
            <a:r>
              <a:rPr lang="en-US" altLang="zh-CN" sz="1200" dirty="0"/>
              <a:t>,</a:t>
            </a:r>
            <a:r>
              <a:rPr lang="zh-CN" altLang="en-US" sz="1200" dirty="0"/>
              <a:t>实际到达日</a:t>
            </a:r>
            <a:r>
              <a:rPr lang="en-US" altLang="zh-CN" sz="1200" dirty="0"/>
              <a:t>,</a:t>
            </a:r>
            <a:r>
              <a:rPr lang="zh-CN" altLang="en-US" sz="1200" dirty="0"/>
              <a:t>备注</a:t>
            </a:r>
            <a:endParaRPr lang="en-US" altLang="zh-CN" sz="1200" dirty="0"/>
          </a:p>
          <a:p>
            <a:pPr marL="228600" indent="-228600">
              <a:buAutoNum type="arabicPeriod"/>
            </a:pPr>
            <a:r>
              <a:rPr lang="en-US" altLang="zh-CN" sz="1200" dirty="0"/>
              <a:t>EXCEL</a:t>
            </a:r>
            <a:r>
              <a:rPr lang="zh-CN" altLang="en-US" sz="1200" dirty="0"/>
              <a:t>导出时字段及顺序按照上面</a:t>
            </a:r>
            <a:r>
              <a:rPr lang="en-US" altLang="zh-CN" sz="1200" dirty="0"/>
              <a:t>EXCEL</a:t>
            </a:r>
            <a:r>
              <a:rPr lang="zh-CN" altLang="en-US" sz="1200" dirty="0"/>
              <a:t>贴表进行</a:t>
            </a:r>
            <a:r>
              <a:rPr lang="en-US" altLang="zh-CN" sz="1200" dirty="0"/>
              <a:t>,</a:t>
            </a:r>
            <a:r>
              <a:rPr lang="zh-CN" altLang="en-US" sz="1200" dirty="0"/>
              <a:t>数据获取按上面内容进行</a:t>
            </a:r>
            <a:r>
              <a:rPr lang="en-US" altLang="zh-CN" sz="1200" dirty="0"/>
              <a:t>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E06D3B7-8DD0-4196-A305-DA2E7FC4074E}"/>
              </a:ext>
            </a:extLst>
          </p:cNvPr>
          <p:cNvSpPr txBox="1"/>
          <p:nvPr/>
        </p:nvSpPr>
        <p:spPr>
          <a:xfrm>
            <a:off x="3810001" y="265728"/>
            <a:ext cx="781050" cy="2308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z="900" dirty="0"/>
              <a:t>导出</a:t>
            </a:r>
            <a:r>
              <a:rPr lang="en-US" altLang="zh-CN" sz="900" dirty="0"/>
              <a:t>EXCEL</a:t>
            </a:r>
            <a:endParaRPr lang="zh-CN" altLang="en-US" sz="9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1609713-9926-445C-AAAC-D2538B784C8E}"/>
              </a:ext>
            </a:extLst>
          </p:cNvPr>
          <p:cNvCxnSpPr/>
          <p:nvPr/>
        </p:nvCxnSpPr>
        <p:spPr>
          <a:xfrm flipV="1">
            <a:off x="1800225" y="381144"/>
            <a:ext cx="2009776" cy="431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4FC20BC-81C5-4986-A45B-AE6897F98666}"/>
              </a:ext>
            </a:extLst>
          </p:cNvPr>
          <p:cNvCxnSpPr>
            <a:cxnSpLocks/>
          </p:cNvCxnSpPr>
          <p:nvPr/>
        </p:nvCxnSpPr>
        <p:spPr>
          <a:xfrm flipV="1">
            <a:off x="1800225" y="480159"/>
            <a:ext cx="0" cy="4214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78B7E386-BC44-47DC-9104-700EFC94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1" y="6655450"/>
            <a:ext cx="5333333" cy="357142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A318FE-4E60-4CF6-9089-261021A489EA}"/>
              </a:ext>
            </a:extLst>
          </p:cNvPr>
          <p:cNvSpPr txBox="1"/>
          <p:nvPr/>
        </p:nvSpPr>
        <p:spPr>
          <a:xfrm>
            <a:off x="5214972" y="56276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增加对账单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3F34462-18DA-44D7-9D83-8FAEEA267C59}"/>
              </a:ext>
            </a:extLst>
          </p:cNvPr>
          <p:cNvCxnSpPr/>
          <p:nvPr/>
        </p:nvCxnSpPr>
        <p:spPr>
          <a:xfrm flipH="1" flipV="1">
            <a:off x="6976364" y="9223597"/>
            <a:ext cx="562707" cy="1289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816E2FA4-2683-4E4D-83DA-AB1F5F5F89D8}"/>
              </a:ext>
            </a:extLst>
          </p:cNvPr>
          <p:cNvSpPr txBox="1"/>
          <p:nvPr/>
        </p:nvSpPr>
        <p:spPr>
          <a:xfrm>
            <a:off x="7257718" y="10700704"/>
            <a:ext cx="369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零件全部入库</a:t>
            </a:r>
            <a:r>
              <a:rPr lang="en-US" altLang="zh-CN" dirty="0"/>
              <a:t>,</a:t>
            </a:r>
            <a:r>
              <a:rPr lang="zh-CN" altLang="en-US" dirty="0"/>
              <a:t>订单完成时间为条件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DE9FD98-666C-475F-BC4B-9AF78A27A0BA}"/>
              </a:ext>
            </a:extLst>
          </p:cNvPr>
          <p:cNvCxnSpPr>
            <a:cxnSpLocks/>
          </p:cNvCxnSpPr>
          <p:nvPr/>
        </p:nvCxnSpPr>
        <p:spPr>
          <a:xfrm flipV="1">
            <a:off x="4591051" y="9180596"/>
            <a:ext cx="911304" cy="1520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D7BBD8D-1BAA-479D-B479-0AF352FC0F77}"/>
              </a:ext>
            </a:extLst>
          </p:cNvPr>
          <p:cNvSpPr txBox="1"/>
          <p:nvPr/>
        </p:nvSpPr>
        <p:spPr>
          <a:xfrm>
            <a:off x="3428311" y="10665506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订单生成时间为条件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2DC2C0D-DBEE-489D-9268-D41F1518E127}"/>
              </a:ext>
            </a:extLst>
          </p:cNvPr>
          <p:cNvSpPr/>
          <p:nvPr/>
        </p:nvSpPr>
        <p:spPr>
          <a:xfrm>
            <a:off x="9716811" y="5622106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C35407-D7DB-44A7-8F08-D7083C104F22}"/>
              </a:ext>
            </a:extLst>
          </p:cNvPr>
          <p:cNvSpPr txBox="1"/>
          <p:nvPr/>
        </p:nvSpPr>
        <p:spPr>
          <a:xfrm>
            <a:off x="1948171" y="5888049"/>
            <a:ext cx="2454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新增功能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,OK</a:t>
            </a:r>
            <a:endParaRPr lang="zh-CN" altLang="en-US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628EB1-21F8-448E-8275-9CE35846AB01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</a:p>
        </p:txBody>
      </p:sp>
    </p:spTree>
    <p:extLst>
      <p:ext uri="{BB962C8B-B14F-4D97-AF65-F5344CB8AC3E}">
        <p14:creationId xmlns:p14="http://schemas.microsoft.com/office/powerpoint/2010/main" val="35728319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9BCF87C-AC57-463A-B30C-05B666478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706"/>
            <a:ext cx="7514286" cy="51142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C7D423-DDA2-4790-A72B-6149AECB7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97005"/>
            <a:ext cx="4286848" cy="2857899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2A94186-7577-4D05-A572-EBD41CB2F109}"/>
              </a:ext>
            </a:extLst>
          </p:cNvPr>
          <p:cNvCxnSpPr>
            <a:cxnSpLocks/>
          </p:cNvCxnSpPr>
          <p:nvPr/>
        </p:nvCxnSpPr>
        <p:spPr>
          <a:xfrm flipV="1">
            <a:off x="5240215" y="5131838"/>
            <a:ext cx="2274071" cy="1023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11AF1D9-3005-4984-8C03-D53D134F8402}"/>
              </a:ext>
            </a:extLst>
          </p:cNvPr>
          <p:cNvSpPr txBox="1"/>
          <p:nvPr/>
        </p:nvSpPr>
        <p:spPr>
          <a:xfrm>
            <a:off x="226537" y="5951387"/>
            <a:ext cx="8077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行高维持</a:t>
            </a:r>
            <a:r>
              <a:rPr lang="en-US" altLang="zh-CN" dirty="0"/>
              <a:t>11/12</a:t>
            </a:r>
            <a:r>
              <a:rPr lang="zh-CN" altLang="en-US" dirty="0"/>
              <a:t>日之前的</a:t>
            </a:r>
            <a:r>
              <a:rPr lang="en-US" altLang="zh-CN" dirty="0"/>
              <a:t>.</a:t>
            </a:r>
            <a:r>
              <a:rPr lang="zh-CN" altLang="en-US" dirty="0"/>
              <a:t>包括三行的总高不变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附件调整成宽扁形状</a:t>
            </a:r>
            <a:r>
              <a:rPr lang="en-US" altLang="zh-CN" dirty="0"/>
              <a:t>,</a:t>
            </a:r>
            <a:r>
              <a:rPr lang="zh-CN" altLang="en-US" dirty="0"/>
              <a:t>以应对增加的行</a:t>
            </a:r>
            <a:r>
              <a:rPr lang="en-US" altLang="zh-CN" dirty="0"/>
              <a:t>,</a:t>
            </a:r>
            <a:r>
              <a:rPr lang="zh-CN" altLang="en-US" dirty="0"/>
              <a:t>否则右侧计划日期底色不能填满单元格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B40D61-8E06-49CF-9C83-AC4DDDCBE514}"/>
              </a:ext>
            </a:extLst>
          </p:cNvPr>
          <p:cNvSpPr txBox="1"/>
          <p:nvPr/>
        </p:nvSpPr>
        <p:spPr>
          <a:xfrm>
            <a:off x="5358711" y="-93661"/>
            <a:ext cx="4746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优化体验</a:t>
            </a:r>
            <a:r>
              <a:rPr lang="en-US" altLang="zh-CN" dirty="0"/>
              <a:t>,NG 2018-11-23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5A0031-6F3B-4638-A469-4A35928C5682}"/>
              </a:ext>
            </a:extLst>
          </p:cNvPr>
          <p:cNvSpPr txBox="1"/>
          <p:nvPr/>
        </p:nvSpPr>
        <p:spPr>
          <a:xfrm>
            <a:off x="10312205" y="190890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NG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48019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F6A111-D9C1-4738-B7B6-78BB47659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9483"/>
            <a:ext cx="12192000" cy="358395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A6E157-D97D-443D-B77B-9EA2FD8B0311}"/>
              </a:ext>
            </a:extLst>
          </p:cNvPr>
          <p:cNvSpPr txBox="1"/>
          <p:nvPr/>
        </p:nvSpPr>
        <p:spPr>
          <a:xfrm>
            <a:off x="3607358" y="3717890"/>
            <a:ext cx="3698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外发出库列表和右侧联动列表更新</a:t>
            </a:r>
            <a:r>
              <a:rPr lang="en-US" altLang="zh-CN" dirty="0">
                <a:highlight>
                  <a:srgbClr val="FFFF00"/>
                </a:highlight>
              </a:rPr>
              <a:t>.</a:t>
            </a:r>
          </a:p>
          <a:p>
            <a:r>
              <a:rPr lang="zh-CN" altLang="en-US" dirty="0">
                <a:highlight>
                  <a:srgbClr val="FFFF00"/>
                </a:highlight>
              </a:rPr>
              <a:t>修改搜索关键字提示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zh-CN" altLang="en-US" dirty="0">
                <a:highlight>
                  <a:srgbClr val="FFFF00"/>
                </a:highlight>
              </a:rPr>
              <a:t>左侧订单列表的显示完整性检查</a:t>
            </a:r>
            <a:endParaRPr lang="en-US" altLang="zh-CN" dirty="0">
              <a:highlight>
                <a:srgbClr val="FFFF00"/>
              </a:highligh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E657F9F-8972-4743-984F-87B9B6D22801}"/>
              </a:ext>
            </a:extLst>
          </p:cNvPr>
          <p:cNvSpPr txBox="1"/>
          <p:nvPr/>
        </p:nvSpPr>
        <p:spPr>
          <a:xfrm>
            <a:off x="1948171" y="5888049"/>
            <a:ext cx="47067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内部</a:t>
            </a:r>
            <a:r>
              <a:rPr lang="en-US" altLang="zh-CN" dirty="0"/>
              <a:t>BUG,NG 2018-11-23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ABE560-9529-4B64-A55E-65215D32A27B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</a:p>
        </p:txBody>
      </p:sp>
    </p:spTree>
    <p:extLst>
      <p:ext uri="{BB962C8B-B14F-4D97-AF65-F5344CB8AC3E}">
        <p14:creationId xmlns:p14="http://schemas.microsoft.com/office/powerpoint/2010/main" val="2824064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F7D4BE3-99DF-4278-A7B7-D6DC919B2667}"/>
              </a:ext>
            </a:extLst>
          </p:cNvPr>
          <p:cNvSpPr txBox="1"/>
          <p:nvPr/>
        </p:nvSpPr>
        <p:spPr>
          <a:xfrm>
            <a:off x="4826576" y="1542483"/>
            <a:ext cx="346017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trike="sngStrike" dirty="0"/>
              <a:t>订单维护中，订单无法取消订单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6D5088-B20F-43FE-939C-259017841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2697681"/>
            <a:ext cx="10391775" cy="1976485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2B38C64-8B03-4CF4-91CF-A1F7404BF53A}"/>
              </a:ext>
            </a:extLst>
          </p:cNvPr>
          <p:cNvCxnSpPr>
            <a:cxnSpLocks/>
          </p:cNvCxnSpPr>
          <p:nvPr/>
        </p:nvCxnSpPr>
        <p:spPr>
          <a:xfrm flipH="1">
            <a:off x="2438401" y="1911815"/>
            <a:ext cx="2388175" cy="13670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AC52E1E9-0A51-463A-BA8A-EB4C62EA4F21}"/>
              </a:ext>
            </a:extLst>
          </p:cNvPr>
          <p:cNvSpPr txBox="1"/>
          <p:nvPr/>
        </p:nvSpPr>
        <p:spPr>
          <a:xfrm>
            <a:off x="1948171" y="5888049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内部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BUG,OK</a:t>
            </a:r>
            <a:endParaRPr lang="zh-CN" altLang="en-US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DA28E6-9B53-4F1E-B1B7-23FD6A762F1F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AC8244-FA11-4829-9857-0A152987DF62}"/>
              </a:ext>
            </a:extLst>
          </p:cNvPr>
          <p:cNvSpPr txBox="1"/>
          <p:nvPr/>
        </p:nvSpPr>
        <p:spPr>
          <a:xfrm>
            <a:off x="10312205" y="190890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07717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F7D4BE3-99DF-4278-A7B7-D6DC919B2667}"/>
              </a:ext>
            </a:extLst>
          </p:cNvPr>
          <p:cNvSpPr txBox="1"/>
          <p:nvPr/>
        </p:nvSpPr>
        <p:spPr>
          <a:xfrm>
            <a:off x="7121235" y="711506"/>
            <a:ext cx="3460174" cy="92333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trike="sngStrike" dirty="0"/>
              <a:t>外发任务中，采购审批通过后，电极，</a:t>
            </a:r>
            <a:r>
              <a:rPr lang="en-US" altLang="zh-CN" strike="sngStrike" dirty="0"/>
              <a:t>CNC,,WEDM,EDM</a:t>
            </a:r>
            <a:r>
              <a:rPr lang="zh-CN" altLang="en-US" strike="sngStrike" dirty="0"/>
              <a:t>任务发布后，状态为 “外发项待出库”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FE2AFA-5ADD-4C67-92A8-951DA9FA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2184582"/>
            <a:ext cx="10496550" cy="199644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C55D9DA-C699-4576-A31B-7AB5CE11A433}"/>
              </a:ext>
            </a:extLst>
          </p:cNvPr>
          <p:cNvSpPr/>
          <p:nvPr/>
        </p:nvSpPr>
        <p:spPr>
          <a:xfrm>
            <a:off x="9644332" y="5426015"/>
            <a:ext cx="2216989" cy="11214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D7865EA-FF37-4D58-9AA3-9592913CD8CF}"/>
              </a:ext>
            </a:extLst>
          </p:cNvPr>
          <p:cNvCxnSpPr>
            <a:cxnSpLocks/>
          </p:cNvCxnSpPr>
          <p:nvPr/>
        </p:nvCxnSpPr>
        <p:spPr>
          <a:xfrm flipH="1">
            <a:off x="6807200" y="1634836"/>
            <a:ext cx="535709" cy="191192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95773C6-E0A8-49D5-9C6C-2E05DFA26369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288C88-5094-4DEA-8177-2E1D164194FD}"/>
              </a:ext>
            </a:extLst>
          </p:cNvPr>
          <p:cNvSpPr txBox="1"/>
          <p:nvPr/>
        </p:nvSpPr>
        <p:spPr>
          <a:xfrm>
            <a:off x="10715090" y="117797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691456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F7D4BE3-99DF-4278-A7B7-D6DC919B2667}"/>
              </a:ext>
            </a:extLst>
          </p:cNvPr>
          <p:cNvSpPr txBox="1"/>
          <p:nvPr/>
        </p:nvSpPr>
        <p:spPr>
          <a:xfrm>
            <a:off x="4446730" y="1272897"/>
            <a:ext cx="413385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trike="sngStrike" dirty="0"/>
              <a:t>电极外发，仓库界面收货界面无供应商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EC9F667-F993-473F-963B-024CD7E5B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1" y="2500072"/>
            <a:ext cx="11499274" cy="1857855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1F384DB-C16C-4EF9-B538-5382D6307C8E}"/>
              </a:ext>
            </a:extLst>
          </p:cNvPr>
          <p:cNvCxnSpPr/>
          <p:nvPr/>
        </p:nvCxnSpPr>
        <p:spPr>
          <a:xfrm flipH="1">
            <a:off x="3860800" y="1549865"/>
            <a:ext cx="701964" cy="21539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111DA6EF-AE1A-4306-B539-CA6C8D1F4E30}"/>
              </a:ext>
            </a:extLst>
          </p:cNvPr>
          <p:cNvSpPr/>
          <p:nvPr/>
        </p:nvSpPr>
        <p:spPr>
          <a:xfrm>
            <a:off x="9911752" y="5599597"/>
            <a:ext cx="2053086" cy="1017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Done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B6BF68-BE2D-475C-BC49-F471181553E7}"/>
              </a:ext>
            </a:extLst>
          </p:cNvPr>
          <p:cNvSpPr txBox="1"/>
          <p:nvPr/>
        </p:nvSpPr>
        <p:spPr>
          <a:xfrm>
            <a:off x="1948171" y="5888049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内部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BUG,OK</a:t>
            </a:r>
            <a:endParaRPr lang="zh-CN" altLang="en-US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62929C-A4A2-473E-B558-DF6A8857E085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452822-2B11-4B39-B316-131964FEABBB}"/>
              </a:ext>
            </a:extLst>
          </p:cNvPr>
          <p:cNvSpPr txBox="1"/>
          <p:nvPr/>
        </p:nvSpPr>
        <p:spPr>
          <a:xfrm>
            <a:off x="10715090" y="117797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61644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F7D4BE3-99DF-4278-A7B7-D6DC919B2667}"/>
              </a:ext>
            </a:extLst>
          </p:cNvPr>
          <p:cNvSpPr txBox="1"/>
          <p:nvPr/>
        </p:nvSpPr>
        <p:spPr>
          <a:xfrm>
            <a:off x="1740476" y="3429000"/>
            <a:ext cx="6378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1</a:t>
            </a:r>
            <a:r>
              <a:rPr lang="zh-CN" altLang="en-US" dirty="0">
                <a:highlight>
                  <a:srgbClr val="FFFF00"/>
                </a:highlight>
              </a:rPr>
              <a:t>：任务外发与接收时间非</a:t>
            </a:r>
            <a:r>
              <a:rPr lang="en-US" altLang="zh-CN" dirty="0">
                <a:highlight>
                  <a:srgbClr val="FFFF00"/>
                </a:highlight>
              </a:rPr>
              <a:t>24h</a:t>
            </a:r>
            <a:r>
              <a:rPr lang="zh-CN" altLang="en-US" dirty="0">
                <a:highlight>
                  <a:srgbClr val="FFFF00"/>
                </a:highlight>
              </a:rPr>
              <a:t>工作制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strike="sngStrike" dirty="0">
                <a:highlight>
                  <a:srgbClr val="FFFF00"/>
                </a:highlight>
              </a:rPr>
              <a:t>2</a:t>
            </a:r>
            <a:r>
              <a:rPr lang="zh-CN" altLang="en-US" strike="sngStrike" dirty="0">
                <a:highlight>
                  <a:srgbClr val="FFFF00"/>
                </a:highlight>
              </a:rPr>
              <a:t>：加工件（在电极项确认是否留存留存）</a:t>
            </a:r>
            <a:endParaRPr lang="en-US" altLang="zh-CN" strike="sngStrike" dirty="0">
              <a:highlight>
                <a:srgbClr val="FFFF00"/>
              </a:highlight>
            </a:endParaRPr>
          </a:p>
          <a:p>
            <a:r>
              <a:rPr lang="en-US" altLang="zh-CN" strike="sngStrike" dirty="0">
                <a:highlight>
                  <a:srgbClr val="FFFF00"/>
                </a:highlight>
              </a:rPr>
              <a:t>3</a:t>
            </a:r>
            <a:r>
              <a:rPr lang="zh-CN" altLang="en-US" strike="sngStrike" dirty="0">
                <a:highlight>
                  <a:srgbClr val="FFFF00"/>
                </a:highlight>
              </a:rPr>
              <a:t>：分配工时图标上侧无表头</a:t>
            </a:r>
            <a:r>
              <a:rPr lang="en-US" altLang="zh-CN" strike="sngStrike" dirty="0">
                <a:highlight>
                  <a:srgbClr val="FFFF00"/>
                </a:highlight>
                <a:sym typeface="Wingdings" panose="05000000000000000000" pitchFamily="2" charset="2"/>
              </a:rPr>
              <a:t></a:t>
            </a:r>
            <a:r>
              <a:rPr lang="zh-CN" altLang="en-US" strike="sngStrike" dirty="0">
                <a:highlight>
                  <a:srgbClr val="FFFF00"/>
                </a:highlight>
                <a:sym typeface="Wingdings" panose="05000000000000000000" pitchFamily="2" charset="2"/>
              </a:rPr>
              <a:t>工时分配</a:t>
            </a:r>
            <a:endParaRPr lang="en-US" altLang="zh-CN" strike="sngStrike" dirty="0">
              <a:highlight>
                <a:srgbClr val="FFFF00"/>
              </a:highlight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449C73-A63F-44A7-A117-7F9626469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787" y="1019175"/>
            <a:ext cx="9020175" cy="17335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80E0ED2-79A8-4CF0-A733-2C82A76FC4B6}"/>
              </a:ext>
            </a:extLst>
          </p:cNvPr>
          <p:cNvSpPr/>
          <p:nvPr/>
        </p:nvSpPr>
        <p:spPr>
          <a:xfrm>
            <a:off x="9716811" y="5622106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66CB0E-AAA2-4799-9C47-64BE84EEF0D4}"/>
              </a:ext>
            </a:extLst>
          </p:cNvPr>
          <p:cNvSpPr txBox="1"/>
          <p:nvPr/>
        </p:nvSpPr>
        <p:spPr>
          <a:xfrm>
            <a:off x="1948171" y="5888049"/>
            <a:ext cx="5415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内部</a:t>
            </a:r>
            <a:r>
              <a:rPr lang="en-US" altLang="zh-CN" dirty="0"/>
              <a:t>BUG,NG</a:t>
            </a:r>
            <a:r>
              <a:rPr lang="zh-CN" altLang="en-US" dirty="0"/>
              <a:t>预计</a:t>
            </a:r>
            <a:r>
              <a:rPr lang="en-US" altLang="zh-CN" dirty="0"/>
              <a:t>2018-11-23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C1CA914-F825-4368-A23A-0C0AEE72173E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A73F8F-CC6C-4FF8-98B0-B7741D1E6BF1}"/>
              </a:ext>
            </a:extLst>
          </p:cNvPr>
          <p:cNvSpPr txBox="1"/>
          <p:nvPr/>
        </p:nvSpPr>
        <p:spPr>
          <a:xfrm>
            <a:off x="9421999" y="300677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NG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91893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3EEF96-F68F-4A4D-A852-E9455FE1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12327"/>
            <a:ext cx="11658600" cy="15262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4FCD49-E53C-4CEB-AF5D-E21218C45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944789"/>
            <a:ext cx="11658600" cy="183922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15DF546-52F6-4731-B55E-E3D4D0A8F33B}"/>
              </a:ext>
            </a:extLst>
          </p:cNvPr>
          <p:cNvSpPr txBox="1"/>
          <p:nvPr/>
        </p:nvSpPr>
        <p:spPr>
          <a:xfrm>
            <a:off x="2936009" y="3414681"/>
            <a:ext cx="485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trike="sngStrike" dirty="0">
                <a:highlight>
                  <a:srgbClr val="FFFF00"/>
                </a:highlight>
              </a:rPr>
              <a:t>1</a:t>
            </a:r>
            <a:r>
              <a:rPr lang="zh-CN" altLang="en-US" strike="sngStrike" dirty="0">
                <a:highlight>
                  <a:srgbClr val="FFFF00"/>
                </a:highlight>
              </a:rPr>
              <a:t>：</a:t>
            </a:r>
            <a:r>
              <a:rPr lang="en-US" altLang="zh-CN" strike="sngStrike" dirty="0">
                <a:highlight>
                  <a:srgbClr val="FFFF00"/>
                </a:highlight>
              </a:rPr>
              <a:t>MG</a:t>
            </a:r>
            <a:r>
              <a:rPr lang="zh-CN" altLang="en-US" strike="sngStrike" dirty="0">
                <a:highlight>
                  <a:srgbClr val="FFFF00"/>
                </a:highlight>
              </a:rPr>
              <a:t>铣磨外发任务，在待处理外发项无内容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07B64C1-A544-4874-8BCF-6685A10E80AF}"/>
              </a:ext>
            </a:extLst>
          </p:cNvPr>
          <p:cNvSpPr/>
          <p:nvPr/>
        </p:nvSpPr>
        <p:spPr>
          <a:xfrm>
            <a:off x="9911752" y="5599597"/>
            <a:ext cx="2053086" cy="101791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Done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E797DE-1808-4BDA-AB7B-074811BC1127}"/>
              </a:ext>
            </a:extLst>
          </p:cNvPr>
          <p:cNvSpPr txBox="1"/>
          <p:nvPr/>
        </p:nvSpPr>
        <p:spPr>
          <a:xfrm>
            <a:off x="1948171" y="5888049"/>
            <a:ext cx="2414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内部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BUG,OK</a:t>
            </a:r>
            <a:endParaRPr lang="zh-CN" altLang="en-US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ED5C06-BDEF-4A57-A3D7-7E50317443BA}"/>
              </a:ext>
            </a:extLst>
          </p:cNvPr>
          <p:cNvSpPr txBox="1"/>
          <p:nvPr/>
        </p:nvSpPr>
        <p:spPr>
          <a:xfrm>
            <a:off x="9671381" y="336516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07421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85A38CB-14D4-44DE-AA6B-AA63A9448C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747044"/>
              </p:ext>
            </p:extLst>
          </p:nvPr>
        </p:nvGraphicFramePr>
        <p:xfrm>
          <a:off x="92075" y="92075"/>
          <a:ext cx="128588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0" name="Worksheet" r:id="rId4" imgW="3438720" imgH="145741794" progId="Excel.Sheet.8">
                  <p:embed/>
                </p:oleObj>
              </mc:Choice>
              <mc:Fallback>
                <p:oleObj name="Worksheet" r:id="rId4" imgW="3438720" imgH="145741794" progId="Excel.Sheet.8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85A38CB-14D4-44DE-AA6B-AA63A9448C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28588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A17B3AB4-551A-43E1-965A-AD6C5682DC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220663" y="1814286"/>
            <a:ext cx="11971336" cy="322942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D420DFD-9D70-426F-9F49-132377238B6F}"/>
              </a:ext>
            </a:extLst>
          </p:cNvPr>
          <p:cNvCxnSpPr/>
          <p:nvPr/>
        </p:nvCxnSpPr>
        <p:spPr>
          <a:xfrm flipH="1" flipV="1">
            <a:off x="4812632" y="4523874"/>
            <a:ext cx="1106905" cy="1331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753A370B-787D-428E-9C60-B5A61EB14F13}"/>
              </a:ext>
            </a:extLst>
          </p:cNvPr>
          <p:cNvSpPr txBox="1"/>
          <p:nvPr/>
        </p:nvSpPr>
        <p:spPr>
          <a:xfrm>
            <a:off x="4668253" y="5855368"/>
            <a:ext cx="3230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>
                <a:solidFill>
                  <a:srgbClr val="FF0000"/>
                </a:solidFill>
              </a:rPr>
              <a:t>1.</a:t>
            </a:r>
            <a:r>
              <a:rPr lang="zh-CN" altLang="en-US" strike="sngStrike" dirty="0">
                <a:solidFill>
                  <a:srgbClr val="FF0000"/>
                </a:solidFill>
              </a:rPr>
              <a:t>自动完成依据最后一个任务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r>
              <a:rPr lang="en-US" altLang="zh-CN" strike="sngStrike" dirty="0">
                <a:solidFill>
                  <a:srgbClr val="FF0000"/>
                </a:solidFill>
              </a:rPr>
              <a:t>2.</a:t>
            </a:r>
            <a:r>
              <a:rPr lang="zh-CN" altLang="en-US" strike="sngStrike" dirty="0">
                <a:solidFill>
                  <a:srgbClr val="FF0000"/>
                </a:solidFill>
              </a:rPr>
              <a:t>提供零件已完成</a:t>
            </a:r>
            <a:r>
              <a:rPr lang="en-US" altLang="zh-CN" strike="sngStrike" dirty="0">
                <a:solidFill>
                  <a:srgbClr val="FF0000"/>
                </a:solidFill>
              </a:rPr>
              <a:t>,</a:t>
            </a:r>
            <a:r>
              <a:rPr lang="zh-CN" altLang="en-US" strike="sngStrike" dirty="0">
                <a:solidFill>
                  <a:srgbClr val="FF0000"/>
                </a:solidFill>
              </a:rPr>
              <a:t>未完成清单</a:t>
            </a:r>
            <a:r>
              <a:rPr lang="en-US" altLang="zh-CN" dirty="0">
                <a:solidFill>
                  <a:srgbClr val="FF0000"/>
                </a:solidFill>
              </a:rPr>
              <a:t>.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F5836F-2852-4925-B0C4-E60ED10E6481}"/>
              </a:ext>
            </a:extLst>
          </p:cNvPr>
          <p:cNvSpPr txBox="1"/>
          <p:nvPr/>
        </p:nvSpPr>
        <p:spPr>
          <a:xfrm>
            <a:off x="5005137" y="1320296"/>
            <a:ext cx="346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>
                <a:solidFill>
                  <a:srgbClr val="FF0000"/>
                </a:solidFill>
              </a:rPr>
              <a:t>磨床开始后</a:t>
            </a:r>
            <a:r>
              <a:rPr lang="en-US" altLang="zh-CN" strike="sngStrike" dirty="0">
                <a:solidFill>
                  <a:srgbClr val="FF0000"/>
                </a:solidFill>
              </a:rPr>
              <a:t>,</a:t>
            </a:r>
            <a:r>
              <a:rPr lang="zh-CN" altLang="en-US" strike="sngStrike" dirty="0">
                <a:solidFill>
                  <a:srgbClr val="FF0000"/>
                </a:solidFill>
              </a:rPr>
              <a:t>热处理任务自动结束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7DF4780-E779-4213-BD21-677B3E791778}"/>
              </a:ext>
            </a:extLst>
          </p:cNvPr>
          <p:cNvCxnSpPr/>
          <p:nvPr/>
        </p:nvCxnSpPr>
        <p:spPr>
          <a:xfrm flipH="1">
            <a:off x="5662863" y="1700463"/>
            <a:ext cx="620576" cy="946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3166C05B-6288-488A-B8DF-68440294F610}"/>
              </a:ext>
            </a:extLst>
          </p:cNvPr>
          <p:cNvSpPr txBox="1"/>
          <p:nvPr/>
        </p:nvSpPr>
        <p:spPr>
          <a:xfrm>
            <a:off x="1560945" y="425208"/>
            <a:ext cx="9175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trike="sngStrike" dirty="0">
                <a:solidFill>
                  <a:srgbClr val="FF0000"/>
                </a:solidFill>
              </a:rPr>
              <a:t>某一模号的磨床最后一个任务开始时</a:t>
            </a:r>
            <a:r>
              <a:rPr lang="en-US" altLang="zh-CN" sz="2800" strike="sngStrike" dirty="0">
                <a:solidFill>
                  <a:srgbClr val="FF0000"/>
                </a:solidFill>
              </a:rPr>
              <a:t>,</a:t>
            </a:r>
            <a:r>
              <a:rPr lang="zh-CN" altLang="en-US" sz="2800" strike="sngStrike" dirty="0">
                <a:solidFill>
                  <a:srgbClr val="FF0000"/>
                </a:solidFill>
              </a:rPr>
              <a:t>标记该模号的热处理日期为当前日期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3D0858-4C36-4102-A82F-BB0F86B1F6A0}"/>
              </a:ext>
            </a:extLst>
          </p:cNvPr>
          <p:cNvSpPr txBox="1"/>
          <p:nvPr/>
        </p:nvSpPr>
        <p:spPr>
          <a:xfrm>
            <a:off x="321889" y="5915475"/>
            <a:ext cx="249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/>
              <a:t>功能体验</a:t>
            </a:r>
            <a:r>
              <a:rPr lang="en-US" altLang="zh-CN" strike="sngStrike" dirty="0"/>
              <a:t>,NG</a:t>
            </a:r>
            <a:endParaRPr lang="zh-CN" altLang="en-US" strike="sngStrike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009DE32-2EA3-4943-A152-289719E8EB28}"/>
              </a:ext>
            </a:extLst>
          </p:cNvPr>
          <p:cNvSpPr txBox="1"/>
          <p:nvPr/>
        </p:nvSpPr>
        <p:spPr>
          <a:xfrm>
            <a:off x="10921565" y="536056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502808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B50748-FCD7-4586-8977-8354ADD9D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93" y="1841657"/>
            <a:ext cx="10963564" cy="42878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31C901-7F39-4DF2-AE8D-6CAFFFFBB30A}"/>
              </a:ext>
            </a:extLst>
          </p:cNvPr>
          <p:cNvSpPr txBox="1"/>
          <p:nvPr/>
        </p:nvSpPr>
        <p:spPr>
          <a:xfrm>
            <a:off x="1843232" y="628650"/>
            <a:ext cx="942022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trike="sngStrike" dirty="0"/>
              <a:t>EDM</a:t>
            </a:r>
            <a:r>
              <a:rPr lang="zh-CN" altLang="en-US" strike="sngStrike" dirty="0"/>
              <a:t>任务中，四组电极，分成两个机台与操作工，设置加工结束时，关闭其中一项，此放电任务就全部关闭，正确需求，为此</a:t>
            </a:r>
            <a:r>
              <a:rPr lang="en-US" altLang="zh-CN" strike="sngStrike" dirty="0"/>
              <a:t>EDM</a:t>
            </a:r>
            <a:r>
              <a:rPr lang="zh-CN" altLang="en-US" strike="sngStrike" dirty="0"/>
              <a:t>任务子项全部结束，</a:t>
            </a:r>
            <a:r>
              <a:rPr lang="en-US" altLang="zh-CN" strike="sngStrike" dirty="0"/>
              <a:t>EDM</a:t>
            </a:r>
            <a:r>
              <a:rPr lang="zh-CN" altLang="en-US" strike="sngStrike" dirty="0"/>
              <a:t>主任务才能关闭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3EF26F-DCBE-4EA7-B793-5DF822A8637F}"/>
              </a:ext>
            </a:extLst>
          </p:cNvPr>
          <p:cNvSpPr/>
          <p:nvPr/>
        </p:nvSpPr>
        <p:spPr>
          <a:xfrm>
            <a:off x="9673679" y="5745177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E01402-5D0C-476B-B4D7-EA93BA0493BE}"/>
              </a:ext>
            </a:extLst>
          </p:cNvPr>
          <p:cNvSpPr txBox="1"/>
          <p:nvPr/>
        </p:nvSpPr>
        <p:spPr>
          <a:xfrm>
            <a:off x="1622724" y="6058868"/>
            <a:ext cx="6728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内部</a:t>
            </a:r>
            <a:r>
              <a:rPr lang="en-US" altLang="zh-CN" dirty="0"/>
              <a:t>BUG,NG</a:t>
            </a:r>
            <a:r>
              <a:rPr lang="zh-CN" altLang="en-US" dirty="0"/>
              <a:t>预计</a:t>
            </a:r>
            <a:r>
              <a:rPr lang="en-US" altLang="zh-CN" dirty="0"/>
              <a:t>2018-11-30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A218A1-B36E-4CEE-83FA-079D8DAD52DB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EDM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017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0D6626F-B90E-481C-BDA6-BE52507B1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932" y="2270292"/>
            <a:ext cx="7210425" cy="386715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6E316478-5F9D-44CE-BD87-07E9A980129B}"/>
              </a:ext>
            </a:extLst>
          </p:cNvPr>
          <p:cNvCxnSpPr>
            <a:cxnSpLocks/>
          </p:cNvCxnSpPr>
          <p:nvPr/>
        </p:nvCxnSpPr>
        <p:spPr>
          <a:xfrm flipH="1">
            <a:off x="5595938" y="1824304"/>
            <a:ext cx="971117" cy="18566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F7D4BE3-99DF-4278-A7B7-D6DC919B2667}"/>
              </a:ext>
            </a:extLst>
          </p:cNvPr>
          <p:cNvSpPr txBox="1"/>
          <p:nvPr/>
        </p:nvSpPr>
        <p:spPr>
          <a:xfrm>
            <a:off x="6677890" y="1639638"/>
            <a:ext cx="445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电极信息中的准备完毕按钮点击无效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F97A656-CF36-45BF-81F5-FBA5D0EE1D91}"/>
              </a:ext>
            </a:extLst>
          </p:cNvPr>
          <p:cNvSpPr/>
          <p:nvPr/>
        </p:nvSpPr>
        <p:spPr>
          <a:xfrm>
            <a:off x="4544291" y="3805382"/>
            <a:ext cx="1450109" cy="3509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8ED6AA-AA1D-4F8C-9C99-29A35F15C8FA}"/>
              </a:ext>
            </a:extLst>
          </p:cNvPr>
          <p:cNvSpPr txBox="1"/>
          <p:nvPr/>
        </p:nvSpPr>
        <p:spPr>
          <a:xfrm flipH="1">
            <a:off x="3061481" y="993531"/>
            <a:ext cx="2572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00FF"/>
                </a:highlight>
              </a:rPr>
              <a:t>验证老程序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23361E-7591-40FF-979B-4794B909EDAD}"/>
              </a:ext>
            </a:extLst>
          </p:cNvPr>
          <p:cNvSpPr/>
          <p:nvPr/>
        </p:nvSpPr>
        <p:spPr>
          <a:xfrm>
            <a:off x="9673679" y="5745177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B1D8E0-72D8-4E6B-A0A7-270288D7B10B}"/>
              </a:ext>
            </a:extLst>
          </p:cNvPr>
          <p:cNvSpPr txBox="1"/>
          <p:nvPr/>
        </p:nvSpPr>
        <p:spPr>
          <a:xfrm>
            <a:off x="1622724" y="6058868"/>
            <a:ext cx="6728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highlight>
                  <a:srgbClr val="FF00FF"/>
                </a:highlight>
              </a:rPr>
              <a:t>内部</a:t>
            </a:r>
            <a:r>
              <a:rPr lang="en-US" altLang="zh-CN" sz="4000" dirty="0">
                <a:highlight>
                  <a:srgbClr val="FF00FF"/>
                </a:highlight>
              </a:rPr>
              <a:t>BUG,NG</a:t>
            </a:r>
            <a:r>
              <a:rPr lang="zh-CN" altLang="en-US" sz="4000" dirty="0">
                <a:highlight>
                  <a:srgbClr val="FF00FF"/>
                </a:highlight>
              </a:rPr>
              <a:t>预计</a:t>
            </a:r>
            <a:r>
              <a:rPr lang="en-US" altLang="zh-CN" sz="4000" dirty="0">
                <a:highlight>
                  <a:srgbClr val="FF00FF"/>
                </a:highlight>
              </a:rPr>
              <a:t>2018-11-30</a:t>
            </a:r>
            <a:endParaRPr lang="zh-CN" altLang="en-US" sz="4000" dirty="0">
              <a:highlight>
                <a:srgbClr val="FF00FF"/>
              </a:highligh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EC566E-9FB9-4101-8CC7-E0F129AD33CE}"/>
              </a:ext>
            </a:extLst>
          </p:cNvPr>
          <p:cNvSpPr txBox="1"/>
          <p:nvPr/>
        </p:nvSpPr>
        <p:spPr>
          <a:xfrm>
            <a:off x="10789066" y="360873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电极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F31888-AACD-4DEC-84CC-C696ADF0A04E}"/>
              </a:ext>
            </a:extLst>
          </p:cNvPr>
          <p:cNvSpPr txBox="1"/>
          <p:nvPr/>
        </p:nvSpPr>
        <p:spPr>
          <a:xfrm>
            <a:off x="10715090" y="117797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333972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AF7D4BE3-99DF-4278-A7B7-D6DC919B2667}"/>
              </a:ext>
            </a:extLst>
          </p:cNvPr>
          <p:cNvSpPr txBox="1"/>
          <p:nvPr/>
        </p:nvSpPr>
        <p:spPr>
          <a:xfrm>
            <a:off x="6677890" y="1639638"/>
            <a:ext cx="4451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highlight>
                  <a:srgbClr val="FFFF00"/>
                </a:highlight>
              </a:rPr>
              <a:t>电极信息中的准备完毕按钮点击无效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B5F7421-C10A-41D0-AB0D-F57514EB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1" y="322984"/>
            <a:ext cx="11691257" cy="30026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FDDB5A-7432-41DA-AD13-B817D4E9D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3532378"/>
            <a:ext cx="7590476" cy="14571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4890AA-D44E-48E3-BB61-5ED9A894A34F}"/>
              </a:ext>
            </a:extLst>
          </p:cNvPr>
          <p:cNvSpPr txBox="1"/>
          <p:nvPr/>
        </p:nvSpPr>
        <p:spPr>
          <a:xfrm>
            <a:off x="364671" y="5556766"/>
            <a:ext cx="1002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trike="sngStrike" dirty="0"/>
              <a:t>铣磨任务，先发布</a:t>
            </a:r>
            <a:r>
              <a:rPr lang="en-US" altLang="zh-CN" strike="sngStrike" dirty="0"/>
              <a:t>CAD</a:t>
            </a:r>
            <a:r>
              <a:rPr lang="zh-CN" altLang="en-US" strike="sngStrike" dirty="0"/>
              <a:t>图纸，生成时系统中有图纸，先生成任务，后生成图纸系统中无图纸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C4877B8-71ED-4E31-B7E5-5FDF771078B0}"/>
              </a:ext>
            </a:extLst>
          </p:cNvPr>
          <p:cNvSpPr txBox="1"/>
          <p:nvPr/>
        </p:nvSpPr>
        <p:spPr>
          <a:xfrm>
            <a:off x="5389685" y="5081954"/>
            <a:ext cx="596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>
                <a:highlight>
                  <a:srgbClr val="FF00FF"/>
                </a:highlight>
              </a:rPr>
              <a:t>数据库中图纸模式从</a:t>
            </a:r>
            <a:r>
              <a:rPr lang="en-US" altLang="zh-CN" strike="sngStrike" dirty="0">
                <a:highlight>
                  <a:srgbClr val="FF00FF"/>
                </a:highlight>
              </a:rPr>
              <a:t>INSIDE</a:t>
            </a:r>
            <a:r>
              <a:rPr lang="zh-CN" altLang="en-US" strike="sngStrike" dirty="0">
                <a:highlight>
                  <a:srgbClr val="FF00FF"/>
                </a:highlight>
              </a:rPr>
              <a:t>切到</a:t>
            </a:r>
            <a:r>
              <a:rPr lang="en-US" altLang="zh-CN" strike="sngStrike" dirty="0">
                <a:highlight>
                  <a:srgbClr val="FF00FF"/>
                </a:highlight>
              </a:rPr>
              <a:t>OUTSIDE</a:t>
            </a:r>
            <a:r>
              <a:rPr lang="zh-CN" altLang="en-US" strike="sngStrike" dirty="0">
                <a:highlight>
                  <a:srgbClr val="FF00FF"/>
                </a:highlight>
              </a:rPr>
              <a:t>模式</a:t>
            </a:r>
            <a:r>
              <a:rPr lang="en-US" altLang="zh-CN" strike="sngStrike" dirty="0">
                <a:highlight>
                  <a:srgbClr val="FF00FF"/>
                </a:highlight>
              </a:rPr>
              <a:t>,</a:t>
            </a:r>
            <a:r>
              <a:rPr lang="zh-CN" altLang="en-US" strike="sngStrike" dirty="0">
                <a:highlight>
                  <a:srgbClr val="FF00FF"/>
                </a:highlight>
              </a:rPr>
              <a:t>请重新测试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9FB77AA-2C01-4FD9-9CEC-E4EB5A0C3D76}"/>
              </a:ext>
            </a:extLst>
          </p:cNvPr>
          <p:cNvSpPr/>
          <p:nvPr/>
        </p:nvSpPr>
        <p:spPr>
          <a:xfrm>
            <a:off x="9644332" y="5426015"/>
            <a:ext cx="2216989" cy="11214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BB05980-74C3-4525-BC9D-F2AF572A215F}"/>
              </a:ext>
            </a:extLst>
          </p:cNvPr>
          <p:cNvSpPr txBox="1"/>
          <p:nvPr/>
        </p:nvSpPr>
        <p:spPr>
          <a:xfrm>
            <a:off x="1948171" y="5888049"/>
            <a:ext cx="29722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  <a:highlight>
                  <a:srgbClr val="FFFF00"/>
                </a:highlight>
              </a:rPr>
              <a:t>内部</a:t>
            </a:r>
            <a:r>
              <a:rPr lang="en-US" altLang="zh-CN" dirty="0">
                <a:solidFill>
                  <a:srgbClr val="FF0000"/>
                </a:solidFill>
                <a:highlight>
                  <a:srgbClr val="FFFF00"/>
                </a:highlight>
              </a:rPr>
              <a:t>BUG,OK</a:t>
            </a:r>
            <a:endParaRPr lang="zh-CN" alt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0BAD5BD-1F24-42D0-8679-6012FF80F4F4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铣磨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849CF9-317E-4F98-94BB-2A0222B55E58}"/>
              </a:ext>
            </a:extLst>
          </p:cNvPr>
          <p:cNvSpPr txBox="1"/>
          <p:nvPr/>
        </p:nvSpPr>
        <p:spPr>
          <a:xfrm>
            <a:off x="10050071" y="3495902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671950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C39F1DF-8807-4744-8F44-4BD59A691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8619"/>
            <a:ext cx="12192000" cy="249543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69D0554-E5C9-4A17-87ED-F95C077C0F81}"/>
              </a:ext>
            </a:extLst>
          </p:cNvPr>
          <p:cNvCxnSpPr>
            <a:cxnSpLocks/>
          </p:cNvCxnSpPr>
          <p:nvPr/>
        </p:nvCxnSpPr>
        <p:spPr>
          <a:xfrm flipV="1">
            <a:off x="4659923" y="2532185"/>
            <a:ext cx="635558" cy="1362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167CD18-F572-4E1E-A4CE-49678E4F33E9}"/>
              </a:ext>
            </a:extLst>
          </p:cNvPr>
          <p:cNvSpPr txBox="1"/>
          <p:nvPr/>
        </p:nvSpPr>
        <p:spPr>
          <a:xfrm>
            <a:off x="3798277" y="389499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添加部门人员选择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365DA33-7DEB-4FE9-A767-49D64195A5B1}"/>
              </a:ext>
            </a:extLst>
          </p:cNvPr>
          <p:cNvSpPr/>
          <p:nvPr/>
        </p:nvSpPr>
        <p:spPr>
          <a:xfrm>
            <a:off x="9673679" y="5745177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3630EF-2C0C-4546-8087-AA18581E0C74}"/>
              </a:ext>
            </a:extLst>
          </p:cNvPr>
          <p:cNvSpPr txBox="1"/>
          <p:nvPr/>
        </p:nvSpPr>
        <p:spPr>
          <a:xfrm>
            <a:off x="1622724" y="6058868"/>
            <a:ext cx="6686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因工时模块新增</a:t>
            </a:r>
            <a:r>
              <a:rPr lang="en-US" altLang="zh-CN" dirty="0"/>
              <a:t>,NG</a:t>
            </a:r>
            <a:r>
              <a:rPr lang="zh-CN" altLang="en-US" dirty="0"/>
              <a:t>预计</a:t>
            </a:r>
            <a:r>
              <a:rPr lang="en-US" altLang="zh-CN" dirty="0"/>
              <a:t>2018-11-30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3EEBA6-1CC1-4114-B22A-0C75553D9CB9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电极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66EDCE2-878D-4585-9638-495FD103AD99}"/>
              </a:ext>
            </a:extLst>
          </p:cNvPr>
          <p:cNvSpPr txBox="1"/>
          <p:nvPr/>
        </p:nvSpPr>
        <p:spPr>
          <a:xfrm>
            <a:off x="9739090" y="4320674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91660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FAE1F2-6E88-4E0F-B016-07D01A42F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35" y="1261844"/>
            <a:ext cx="11482019" cy="43343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7B681AC-0B34-47B5-A003-4CBA0CFDBD6C}"/>
              </a:ext>
            </a:extLst>
          </p:cNvPr>
          <p:cNvSpPr txBox="1"/>
          <p:nvPr/>
        </p:nvSpPr>
        <p:spPr>
          <a:xfrm>
            <a:off x="5551055" y="507939"/>
            <a:ext cx="451658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strike="sngStrike" dirty="0"/>
              <a:t>待处理采购项，图示筛选处无法实现功能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FAD4891-1C83-47A3-9665-78FFC107A837}"/>
              </a:ext>
            </a:extLst>
          </p:cNvPr>
          <p:cNvCxnSpPr/>
          <p:nvPr/>
        </p:nvCxnSpPr>
        <p:spPr>
          <a:xfrm flipH="1">
            <a:off x="3657600" y="914400"/>
            <a:ext cx="1921164" cy="87745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74A472A0-C235-4FED-88A2-2C12091D2975}"/>
              </a:ext>
            </a:extLst>
          </p:cNvPr>
          <p:cNvSpPr txBox="1"/>
          <p:nvPr/>
        </p:nvSpPr>
        <p:spPr>
          <a:xfrm>
            <a:off x="10067637" y="3163789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79449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7B681AC-0B34-47B5-A003-4CBA0CFDBD6C}"/>
              </a:ext>
            </a:extLst>
          </p:cNvPr>
          <p:cNvSpPr txBox="1"/>
          <p:nvPr/>
        </p:nvSpPr>
        <p:spPr>
          <a:xfrm>
            <a:off x="1302328" y="733929"/>
            <a:ext cx="657629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采购项批量设置单价后，总价数目为</a:t>
            </a:r>
            <a:r>
              <a:rPr lang="en-US" altLang="zh-CN" dirty="0" err="1"/>
              <a:t>NaN</a:t>
            </a:r>
            <a:r>
              <a:rPr lang="en-US" altLang="zh-CN" dirty="0"/>
              <a:t>,</a:t>
            </a:r>
            <a:r>
              <a:rPr lang="zh-CN" altLang="en-US" dirty="0"/>
              <a:t>订单总价显示为“</a:t>
            </a:r>
            <a:r>
              <a:rPr lang="en-US" altLang="zh-CN" dirty="0"/>
              <a:t>0</a:t>
            </a:r>
            <a:r>
              <a:rPr lang="zh-CN" altLang="en-US" dirty="0"/>
              <a:t>”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B7F29D-545A-4D3F-AF9C-EB347A96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1" y="1336464"/>
            <a:ext cx="11656291" cy="157053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AD1372-FCB2-4CBD-9031-B4A9603A8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1" y="3582893"/>
            <a:ext cx="11194474" cy="20874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F7474B-04B6-4343-AE5F-73817F245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1259" y="2973944"/>
            <a:ext cx="1514286" cy="118095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3FAD4891-1C83-47A3-9665-78FFC107A837}"/>
              </a:ext>
            </a:extLst>
          </p:cNvPr>
          <p:cNvCxnSpPr>
            <a:cxnSpLocks/>
          </p:cNvCxnSpPr>
          <p:nvPr/>
        </p:nvCxnSpPr>
        <p:spPr>
          <a:xfrm flipH="1">
            <a:off x="2724727" y="2826327"/>
            <a:ext cx="6936510" cy="16071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2DF9842-3366-4823-B3DB-148B1D6A003E}"/>
              </a:ext>
            </a:extLst>
          </p:cNvPr>
          <p:cNvSpPr txBox="1"/>
          <p:nvPr/>
        </p:nvSpPr>
        <p:spPr>
          <a:xfrm>
            <a:off x="1622724" y="6058868"/>
            <a:ext cx="5415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内部</a:t>
            </a:r>
            <a:r>
              <a:rPr lang="en-US" altLang="zh-CN" dirty="0"/>
              <a:t>BUG,NG</a:t>
            </a:r>
            <a:r>
              <a:rPr lang="zh-CN" altLang="en-US" dirty="0"/>
              <a:t>预计</a:t>
            </a:r>
            <a:r>
              <a:rPr lang="en-US" altLang="zh-CN" dirty="0"/>
              <a:t>2018-11-23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B63C423-CEE9-48A2-9BEA-A64015C43882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FF3D223-B42A-4DC3-99FE-5B30AF1EE714}"/>
              </a:ext>
            </a:extLst>
          </p:cNvPr>
          <p:cNvSpPr txBox="1"/>
          <p:nvPr/>
        </p:nvSpPr>
        <p:spPr>
          <a:xfrm>
            <a:off x="8940800" y="158034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NG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7660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73F2BD-A58B-47DC-BDBE-A4CBCF5D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" y="1255856"/>
            <a:ext cx="11439525" cy="21731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B30B2C-0A19-4FD3-B8E2-F61C1BFD96B1}"/>
              </a:ext>
            </a:extLst>
          </p:cNvPr>
          <p:cNvSpPr txBox="1"/>
          <p:nvPr/>
        </p:nvSpPr>
        <p:spPr>
          <a:xfrm>
            <a:off x="6727371" y="243610"/>
            <a:ext cx="4619625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设置收到标记，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建议在等待时可使用，处于“加工中”，“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CNC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结束”等其他状态不可用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786D7E5-5EA7-4198-B231-DA7B8780F4FE}"/>
              </a:ext>
            </a:extLst>
          </p:cNvPr>
          <p:cNvCxnSpPr/>
          <p:nvPr/>
        </p:nvCxnSpPr>
        <p:spPr>
          <a:xfrm flipH="1">
            <a:off x="5882639" y="687424"/>
            <a:ext cx="844732" cy="19164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4BC5141C-DDAC-4B9B-A8CE-23D751B4DCFD}"/>
              </a:ext>
            </a:extLst>
          </p:cNvPr>
          <p:cNvSpPr txBox="1"/>
          <p:nvPr/>
        </p:nvSpPr>
        <p:spPr>
          <a:xfrm>
            <a:off x="1622724" y="6058868"/>
            <a:ext cx="5415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内部</a:t>
            </a:r>
            <a:r>
              <a:rPr lang="en-US" altLang="zh-CN" dirty="0"/>
              <a:t>BUG,NG</a:t>
            </a:r>
            <a:r>
              <a:rPr lang="zh-CN" altLang="en-US" dirty="0"/>
              <a:t>预计</a:t>
            </a:r>
            <a:r>
              <a:rPr lang="en-US" altLang="zh-CN" dirty="0"/>
              <a:t>2018-11-23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1778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7B30B2C-0A19-4FD3-B8E2-F61C1BFD96B1}"/>
              </a:ext>
            </a:extLst>
          </p:cNvPr>
          <p:cNvSpPr txBox="1"/>
          <p:nvPr/>
        </p:nvSpPr>
        <p:spPr>
          <a:xfrm>
            <a:off x="2434181" y="94598"/>
            <a:ext cx="8586379" cy="923330"/>
          </a:xfrm>
          <a:prstGeom prst="rect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当电极任务在加工时，设置加工结束可以填写工时，主页面电极任务结束（点检未结束），点检结束后，任务界面任务重现，状态为</a:t>
            </a:r>
            <a:r>
              <a:rPr lang="en-US" altLang="zh-CN" dirty="0"/>
              <a:t> </a:t>
            </a:r>
            <a:r>
              <a:rPr lang="zh-CN" altLang="en-US" dirty="0"/>
              <a:t>“</a:t>
            </a:r>
            <a:r>
              <a:rPr lang="en-US" altLang="zh-CN" dirty="0"/>
              <a:t>CNC</a:t>
            </a:r>
            <a:r>
              <a:rPr lang="zh-CN" altLang="en-US" dirty="0"/>
              <a:t>结束”，设置加工结束无内容， </a:t>
            </a:r>
            <a:r>
              <a:rPr lang="en-US" altLang="zh-CN" dirty="0"/>
              <a:t>{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建议，任务加工时，点击任务结束时警报要点检</a:t>
            </a:r>
            <a:r>
              <a:rPr lang="en-US" altLang="zh-CN" dirty="0"/>
              <a:t>}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8B95E4-8739-4EB3-AE50-CBE12E1ED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" y="1017928"/>
            <a:ext cx="11817532" cy="2411072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786D7E5-5EA7-4198-B231-DA7B8780F4FE}"/>
              </a:ext>
            </a:extLst>
          </p:cNvPr>
          <p:cNvCxnSpPr>
            <a:cxnSpLocks/>
          </p:cNvCxnSpPr>
          <p:nvPr/>
        </p:nvCxnSpPr>
        <p:spPr>
          <a:xfrm flipH="1">
            <a:off x="4998721" y="1017928"/>
            <a:ext cx="496388" cy="8743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FE57204-6493-4C91-BC58-13D782F5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24" y="3550861"/>
            <a:ext cx="11308352" cy="9126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275799F-2287-45E7-B950-063BEC87D8ED}"/>
              </a:ext>
            </a:extLst>
          </p:cNvPr>
          <p:cNvSpPr txBox="1"/>
          <p:nvPr/>
        </p:nvSpPr>
        <p:spPr>
          <a:xfrm>
            <a:off x="825554" y="6000252"/>
            <a:ext cx="5415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内部</a:t>
            </a:r>
            <a:r>
              <a:rPr lang="en-US" altLang="zh-CN" dirty="0"/>
              <a:t>BUG,NG</a:t>
            </a:r>
            <a:r>
              <a:rPr lang="zh-CN" altLang="en-US" dirty="0"/>
              <a:t>预计</a:t>
            </a:r>
            <a:r>
              <a:rPr lang="en-US" altLang="zh-CN" dirty="0"/>
              <a:t>2018-11-23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AD0506-8C2F-4C0A-A5C7-4B51CD9E71E8}"/>
              </a:ext>
            </a:extLst>
          </p:cNvPr>
          <p:cNvSpPr txBox="1"/>
          <p:nvPr/>
        </p:nvSpPr>
        <p:spPr>
          <a:xfrm>
            <a:off x="11251057" y="271853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电极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E58A20-D763-4A12-B4CF-5CE5ED638A90}"/>
              </a:ext>
            </a:extLst>
          </p:cNvPr>
          <p:cNvSpPr txBox="1"/>
          <p:nvPr/>
        </p:nvSpPr>
        <p:spPr>
          <a:xfrm>
            <a:off x="9874329" y="5938696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NG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00874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3E4F0A-87A5-416D-BCBD-4C04C73DA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233657"/>
            <a:ext cx="8610600" cy="47450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27AA6E-8A6B-4DBD-9DB3-5BE4ACE32D8F}"/>
              </a:ext>
            </a:extLst>
          </p:cNvPr>
          <p:cNvSpPr txBox="1"/>
          <p:nvPr/>
        </p:nvSpPr>
        <p:spPr>
          <a:xfrm>
            <a:off x="3581400" y="69464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ighlight>
                  <a:srgbClr val="00FF00"/>
                </a:highlight>
              </a:rPr>
              <a:t>在库库存清单请剔除备库查询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C18E9B-990E-47F3-BA7B-1F686387630E}"/>
              </a:ext>
            </a:extLst>
          </p:cNvPr>
          <p:cNvSpPr txBox="1"/>
          <p:nvPr/>
        </p:nvSpPr>
        <p:spPr>
          <a:xfrm>
            <a:off x="1622724" y="6058868"/>
            <a:ext cx="6728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trike="sngStrike" dirty="0">
                <a:highlight>
                  <a:srgbClr val="FF00FF"/>
                </a:highlight>
              </a:rPr>
              <a:t>内部</a:t>
            </a:r>
            <a:r>
              <a:rPr lang="en-US" altLang="zh-CN" sz="4000" strike="sngStrike" dirty="0">
                <a:highlight>
                  <a:srgbClr val="FF00FF"/>
                </a:highlight>
              </a:rPr>
              <a:t>BUG,NG</a:t>
            </a:r>
            <a:r>
              <a:rPr lang="zh-CN" altLang="en-US" sz="4000" strike="sngStrike" dirty="0">
                <a:highlight>
                  <a:srgbClr val="FF00FF"/>
                </a:highlight>
              </a:rPr>
              <a:t>预计</a:t>
            </a:r>
            <a:r>
              <a:rPr lang="en-US" altLang="zh-CN" sz="4000" strike="sngStrike" dirty="0">
                <a:highlight>
                  <a:srgbClr val="FF00FF"/>
                </a:highlight>
              </a:rPr>
              <a:t>2018-11-30</a:t>
            </a:r>
            <a:endParaRPr lang="zh-CN" altLang="en-US" sz="4000" strike="sngStrike" dirty="0">
              <a:highlight>
                <a:srgbClr val="FF00FF"/>
              </a:highligh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CAE41D-E9FB-47CE-ABD6-BBF06E9A6AD2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仓库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8BE3BD9-951C-449E-9697-86F266D67C16}"/>
              </a:ext>
            </a:extLst>
          </p:cNvPr>
          <p:cNvSpPr txBox="1"/>
          <p:nvPr/>
        </p:nvSpPr>
        <p:spPr>
          <a:xfrm>
            <a:off x="10715090" y="117797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435256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427AA6E-8A6B-4DBD-9DB3-5BE4ACE32D8F}"/>
              </a:ext>
            </a:extLst>
          </p:cNvPr>
          <p:cNvSpPr txBox="1"/>
          <p:nvPr/>
        </p:nvSpPr>
        <p:spPr>
          <a:xfrm>
            <a:off x="3581400" y="694643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>
                <a:highlight>
                  <a:srgbClr val="00FF00"/>
                </a:highlight>
              </a:rPr>
              <a:t>在库材料查询未看到正确采购的材料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A19689-917F-4DF8-A290-1AFDFC34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3542"/>
            <a:ext cx="10239375" cy="52031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B47E998-16D1-4DEF-9916-25A929E1889F}"/>
              </a:ext>
            </a:extLst>
          </p:cNvPr>
          <p:cNvSpPr txBox="1"/>
          <p:nvPr/>
        </p:nvSpPr>
        <p:spPr>
          <a:xfrm>
            <a:off x="1622724" y="6058868"/>
            <a:ext cx="6728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strike="sngStrike" dirty="0">
                <a:highlight>
                  <a:srgbClr val="FF00FF"/>
                </a:highlight>
              </a:rPr>
              <a:t>内部</a:t>
            </a:r>
            <a:r>
              <a:rPr lang="en-US" altLang="zh-CN" sz="4000" strike="sngStrike" dirty="0">
                <a:highlight>
                  <a:srgbClr val="FF00FF"/>
                </a:highlight>
              </a:rPr>
              <a:t>BUG,NG</a:t>
            </a:r>
            <a:r>
              <a:rPr lang="zh-CN" altLang="en-US" sz="4000" strike="sngStrike" dirty="0">
                <a:highlight>
                  <a:srgbClr val="FF00FF"/>
                </a:highlight>
              </a:rPr>
              <a:t>预计</a:t>
            </a:r>
            <a:r>
              <a:rPr lang="en-US" altLang="zh-CN" sz="4000" strike="sngStrike" dirty="0">
                <a:highlight>
                  <a:srgbClr val="FF00FF"/>
                </a:highlight>
              </a:rPr>
              <a:t>2018-11-30</a:t>
            </a:r>
            <a:endParaRPr lang="zh-CN" altLang="en-US" sz="4000" strike="sngStrike" dirty="0">
              <a:highlight>
                <a:srgbClr val="FF00FF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09984A-F29C-4A3D-9869-BCB38379FAF1}"/>
              </a:ext>
            </a:extLst>
          </p:cNvPr>
          <p:cNvSpPr txBox="1"/>
          <p:nvPr/>
        </p:nvSpPr>
        <p:spPr>
          <a:xfrm>
            <a:off x="10945357" y="251358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仓库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782AC1-29CC-45B8-92D4-6E9E8BF1037F}"/>
              </a:ext>
            </a:extLst>
          </p:cNvPr>
          <p:cNvSpPr txBox="1"/>
          <p:nvPr/>
        </p:nvSpPr>
        <p:spPr>
          <a:xfrm>
            <a:off x="10715090" y="117797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5702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D933FF-42E1-4CA9-9291-8E2C9935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9948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BFFB36-70DE-4F24-95E4-64A87FB6A6C7}"/>
              </a:ext>
            </a:extLst>
          </p:cNvPr>
          <p:cNvSpPr txBox="1"/>
          <p:nvPr/>
        </p:nvSpPr>
        <p:spPr>
          <a:xfrm>
            <a:off x="3009900" y="1473200"/>
            <a:ext cx="89707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/>
              <a:t>问题</a:t>
            </a:r>
            <a:r>
              <a:rPr lang="en-US" altLang="zh-CN" strike="sngStrike" dirty="0"/>
              <a:t>1. </a:t>
            </a:r>
            <a:r>
              <a:rPr lang="zh-CN" altLang="en-US" strike="sngStrike" dirty="0"/>
              <a:t>已有的采购项目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未列出左侧模具号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右侧也没有根据大类列出符合规则的明细</a:t>
            </a:r>
            <a:endParaRPr lang="en-US" altLang="zh-CN" strike="sngStrike" dirty="0"/>
          </a:p>
          <a:p>
            <a:r>
              <a:rPr lang="zh-CN" altLang="en-US" strike="sngStrike" dirty="0"/>
              <a:t>要求 左侧列出模号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默认不选择时为</a:t>
            </a:r>
            <a:r>
              <a:rPr lang="en-US" altLang="zh-CN" strike="sngStrike" dirty="0"/>
              <a:t>ALL,</a:t>
            </a:r>
            <a:r>
              <a:rPr lang="zh-CN" altLang="en-US" strike="sngStrike" dirty="0"/>
              <a:t>右侧全部列出大类的明细</a:t>
            </a:r>
            <a:r>
              <a:rPr lang="en-US" altLang="zh-CN" strike="sngStrike" dirty="0"/>
              <a:t>.</a:t>
            </a:r>
          </a:p>
          <a:p>
            <a:endParaRPr lang="en-US" altLang="zh-CN" strike="sngStrike" dirty="0"/>
          </a:p>
          <a:p>
            <a:endParaRPr lang="en-US" altLang="zh-CN" strike="sngStrike" dirty="0"/>
          </a:p>
          <a:p>
            <a:r>
              <a:rPr lang="zh-CN" altLang="en-US" strike="sngStrike" dirty="0"/>
              <a:t>问题</a:t>
            </a:r>
            <a:r>
              <a:rPr lang="en-US" altLang="zh-CN" strike="sngStrike" dirty="0"/>
              <a:t>2. </a:t>
            </a:r>
            <a:r>
              <a:rPr lang="zh-CN" altLang="en-US" strike="sngStrike" dirty="0"/>
              <a:t>采购关键字查询使用过滤条件采用下拉选择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再输入</a:t>
            </a:r>
            <a:r>
              <a:rPr lang="en-US" altLang="zh-CN" strike="sngStrike" dirty="0"/>
              <a:t>,(</a:t>
            </a:r>
            <a:r>
              <a:rPr lang="zh-CN" altLang="en-US" strike="sngStrike" dirty="0"/>
              <a:t>零件名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物料号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规格</a:t>
            </a:r>
            <a:r>
              <a:rPr lang="en-US" altLang="zh-CN" strike="sngStrike" dirty="0"/>
              <a:t>,PR</a:t>
            </a:r>
            <a:r>
              <a:rPr lang="zh-CN" altLang="en-US" strike="sngStrike" dirty="0"/>
              <a:t>号码</a:t>
            </a:r>
            <a:r>
              <a:rPr lang="en-US" altLang="zh-CN" strike="sngStrike" dirty="0"/>
              <a:t>),</a:t>
            </a:r>
          </a:p>
          <a:p>
            <a:r>
              <a:rPr lang="zh-CN" altLang="en-US" strike="sngStrike" dirty="0"/>
              <a:t>条件默认为大类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模号为</a:t>
            </a:r>
            <a:r>
              <a:rPr lang="en-US" altLang="zh-CN" strike="sngStrike" dirty="0"/>
              <a:t>ALL</a:t>
            </a:r>
          </a:p>
          <a:p>
            <a:endParaRPr lang="en-US" altLang="zh-CN" strike="sngStrike" dirty="0"/>
          </a:p>
          <a:p>
            <a:r>
              <a:rPr lang="zh-CN" altLang="en-US" strike="sngStrike" dirty="0"/>
              <a:t>问题</a:t>
            </a:r>
            <a:r>
              <a:rPr lang="en-US" altLang="zh-CN" strike="sngStrike" dirty="0"/>
              <a:t>3.</a:t>
            </a:r>
            <a:r>
              <a:rPr lang="zh-CN" altLang="en-US" strike="sngStrike" dirty="0"/>
              <a:t>子类需要后缩一个汉字宽度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6D770B-E1C4-4D2F-BCB6-DA13CF35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462" y="4187691"/>
            <a:ext cx="2390476" cy="15523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4EF0A29-684B-4E11-A26B-7AB3EF443558}"/>
              </a:ext>
            </a:extLst>
          </p:cNvPr>
          <p:cNvSpPr txBox="1"/>
          <p:nvPr/>
        </p:nvSpPr>
        <p:spPr>
          <a:xfrm>
            <a:off x="7877908" y="3701562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>
                <a:solidFill>
                  <a:srgbClr val="FF0000"/>
                </a:solidFill>
              </a:rPr>
              <a:t>用户选择大类时</a:t>
            </a:r>
            <a:r>
              <a:rPr lang="en-US" altLang="zh-CN" strike="sngStrike" dirty="0">
                <a:solidFill>
                  <a:srgbClr val="FF0000"/>
                </a:solidFill>
              </a:rPr>
              <a:t>,</a:t>
            </a:r>
            <a:r>
              <a:rPr lang="zh-CN" altLang="en-US" strike="sngStrike" dirty="0">
                <a:solidFill>
                  <a:srgbClr val="FF0000"/>
                </a:solidFill>
              </a:rPr>
              <a:t>创建订单需要</a:t>
            </a:r>
            <a:r>
              <a:rPr lang="en-US" altLang="zh-CN" strike="sngStrike" dirty="0">
                <a:solidFill>
                  <a:srgbClr val="FF0000"/>
                </a:solidFill>
              </a:rPr>
              <a:t>disable</a:t>
            </a:r>
            <a:r>
              <a:rPr lang="zh-CN" altLang="en-US" strike="sngStrike" dirty="0">
                <a:solidFill>
                  <a:srgbClr val="FF0000"/>
                </a:solidFill>
              </a:rPr>
              <a:t>掉</a:t>
            </a:r>
            <a:r>
              <a:rPr lang="en-US" altLang="zh-CN" strike="sngStrike" dirty="0">
                <a:solidFill>
                  <a:srgbClr val="FF0000"/>
                </a:solidFill>
              </a:rPr>
              <a:t>.</a:t>
            </a:r>
            <a:endParaRPr lang="zh-CN" altLang="en-US" strike="sngStrike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E8F26B0-21B8-46D9-A6F8-D6E2AAF593B2}"/>
              </a:ext>
            </a:extLst>
          </p:cNvPr>
          <p:cNvSpPr/>
          <p:nvPr/>
        </p:nvSpPr>
        <p:spPr>
          <a:xfrm>
            <a:off x="9897965" y="5501337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09B323-A171-48D1-9010-5FE0E6764CB5}"/>
              </a:ext>
            </a:extLst>
          </p:cNvPr>
          <p:cNvSpPr txBox="1"/>
          <p:nvPr/>
        </p:nvSpPr>
        <p:spPr>
          <a:xfrm>
            <a:off x="4683211" y="75168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零件名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/</a:t>
            </a:r>
            <a:r>
              <a:rPr lang="zh-CN" altLang="en-US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物料号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/</a:t>
            </a:r>
            <a:r>
              <a:rPr lang="zh-CN" altLang="en-US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规格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E3DF358-1081-4F0A-BDEA-1A348B42C7BA}"/>
              </a:ext>
            </a:extLst>
          </p:cNvPr>
          <p:cNvSpPr txBox="1"/>
          <p:nvPr/>
        </p:nvSpPr>
        <p:spPr>
          <a:xfrm>
            <a:off x="321889" y="5915475"/>
            <a:ext cx="4746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/>
              <a:t>优化体验</a:t>
            </a:r>
            <a:r>
              <a:rPr lang="en-US" altLang="zh-CN" strike="sngStrike" dirty="0"/>
              <a:t>,NG 2018-11-23</a:t>
            </a:r>
            <a:endParaRPr lang="zh-CN" altLang="en-US" strike="sngStrike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C100F2-EEC2-4E3D-BBB9-EF1391D3BA84}"/>
              </a:ext>
            </a:extLst>
          </p:cNvPr>
          <p:cNvSpPr txBox="1"/>
          <p:nvPr/>
        </p:nvSpPr>
        <p:spPr>
          <a:xfrm>
            <a:off x="10439400" y="4384117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44099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69E711C-A623-47F1-BAD7-99DF2B36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0253"/>
            <a:ext cx="9800968" cy="47847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60A7345-11D0-4DE4-BB99-A02A6898063E}"/>
              </a:ext>
            </a:extLst>
          </p:cNvPr>
          <p:cNvSpPr txBox="1"/>
          <p:nvPr/>
        </p:nvSpPr>
        <p:spPr>
          <a:xfrm>
            <a:off x="3072844" y="5639328"/>
            <a:ext cx="684033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trike="sngStrike" dirty="0">
                <a:highlight>
                  <a:srgbClr val="FF00FF"/>
                </a:highlight>
              </a:rPr>
              <a:t>更新采购类型管理</a:t>
            </a:r>
            <a:r>
              <a:rPr lang="en-US" altLang="zh-CN" sz="3200" strike="sngStrike" dirty="0">
                <a:highlight>
                  <a:srgbClr val="FF00FF"/>
                </a:highlight>
              </a:rPr>
              <a:t>,</a:t>
            </a:r>
            <a:r>
              <a:rPr lang="zh-CN" altLang="en-US" sz="3200" strike="sngStrike" dirty="0">
                <a:highlight>
                  <a:srgbClr val="FF00FF"/>
                </a:highlight>
              </a:rPr>
              <a:t>调整备库查询功能</a:t>
            </a:r>
            <a:endParaRPr lang="en-US" altLang="zh-CN" sz="3200" strike="sngStrike" dirty="0">
              <a:highlight>
                <a:srgbClr val="FF00FF"/>
              </a:highlight>
            </a:endParaRPr>
          </a:p>
          <a:p>
            <a:r>
              <a:rPr lang="en-US" altLang="zh-CN" sz="3200" strike="sngStrike" dirty="0">
                <a:highlight>
                  <a:srgbClr val="FF00FF"/>
                </a:highlight>
              </a:rPr>
              <a:t>2018-11-30</a:t>
            </a:r>
            <a:endParaRPr lang="zh-CN" altLang="en-US" sz="3200" strike="sngStrike" dirty="0">
              <a:highlight>
                <a:srgbClr val="FF00FF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C55A259-60CC-4259-8CD6-FBB050F003F0}"/>
              </a:ext>
            </a:extLst>
          </p:cNvPr>
          <p:cNvSpPr/>
          <p:nvPr/>
        </p:nvSpPr>
        <p:spPr>
          <a:xfrm>
            <a:off x="0" y="2133600"/>
            <a:ext cx="1812758" cy="4186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B023036-3A2F-45DF-B4F0-A175A6EC5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989" y="1593876"/>
            <a:ext cx="7454708" cy="3831164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5098F81-1FA4-4A83-83C0-EB6028504D8B}"/>
              </a:ext>
            </a:extLst>
          </p:cNvPr>
          <p:cNvCxnSpPr/>
          <p:nvPr/>
        </p:nvCxnSpPr>
        <p:spPr>
          <a:xfrm flipV="1">
            <a:off x="4835769" y="3226777"/>
            <a:ext cx="360485" cy="241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CA230801-4768-40F5-A35E-8E772B04C854}"/>
              </a:ext>
            </a:extLst>
          </p:cNvPr>
          <p:cNvCxnSpPr>
            <a:cxnSpLocks/>
          </p:cNvCxnSpPr>
          <p:nvPr/>
        </p:nvCxnSpPr>
        <p:spPr>
          <a:xfrm flipH="1" flipV="1">
            <a:off x="1812759" y="3509459"/>
            <a:ext cx="3023010" cy="2129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680DECD8-36C1-4B8C-8FE3-67B62A18E8FA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A91174-DB3D-4658-912F-79D788492AF9}"/>
              </a:ext>
            </a:extLst>
          </p:cNvPr>
          <p:cNvSpPr txBox="1"/>
          <p:nvPr/>
        </p:nvSpPr>
        <p:spPr>
          <a:xfrm>
            <a:off x="10715090" y="117797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202526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33A8BC2-A865-49CD-B229-B6B474E602B2}"/>
              </a:ext>
            </a:extLst>
          </p:cNvPr>
          <p:cNvSpPr txBox="1"/>
          <p:nvPr/>
        </p:nvSpPr>
        <p:spPr>
          <a:xfrm>
            <a:off x="3879272" y="2743200"/>
            <a:ext cx="4959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2018-11-02</a:t>
            </a:r>
            <a:r>
              <a:rPr lang="zh-CN" altLang="en-US" sz="4800" dirty="0"/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3692235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15D5F3-1020-49D5-A21B-80FD33D33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57" y="675292"/>
            <a:ext cx="11439525" cy="291996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FE4EEDE-A2C9-4FC3-A116-E7C14ECB92B0}"/>
              </a:ext>
            </a:extLst>
          </p:cNvPr>
          <p:cNvSpPr txBox="1"/>
          <p:nvPr/>
        </p:nvSpPr>
        <p:spPr>
          <a:xfrm>
            <a:off x="3257550" y="3781604"/>
            <a:ext cx="8058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trike="sngStrike" dirty="0">
                <a:highlight>
                  <a:srgbClr val="FFFF00"/>
                </a:highlight>
              </a:rPr>
              <a:t>1:</a:t>
            </a:r>
            <a:r>
              <a:rPr lang="zh-CN" altLang="en-US" strike="sngStrike" dirty="0">
                <a:highlight>
                  <a:srgbClr val="FFFF00"/>
                </a:highlight>
              </a:rPr>
              <a:t>修模任务创建后的版本没有自动升版，新模为“</a:t>
            </a:r>
            <a:r>
              <a:rPr lang="en-US" altLang="zh-CN" strike="sngStrike" dirty="0">
                <a:highlight>
                  <a:srgbClr val="FFFF00"/>
                </a:highlight>
              </a:rPr>
              <a:t>00</a:t>
            </a:r>
            <a:r>
              <a:rPr lang="zh-CN" altLang="en-US" strike="sngStrike" dirty="0">
                <a:highlight>
                  <a:srgbClr val="FFFF00"/>
                </a:highlight>
              </a:rPr>
              <a:t>”，修模任务从‘</a:t>
            </a:r>
            <a:r>
              <a:rPr lang="en-US" altLang="zh-CN" strike="sngStrike" dirty="0">
                <a:highlight>
                  <a:srgbClr val="FFFF00"/>
                </a:highlight>
              </a:rPr>
              <a:t>01</a:t>
            </a:r>
            <a:r>
              <a:rPr lang="zh-CN" altLang="en-US" strike="sngStrike" dirty="0">
                <a:highlight>
                  <a:srgbClr val="FFFF00"/>
                </a:highlight>
              </a:rPr>
              <a:t>’开始按序升版</a:t>
            </a:r>
            <a:endParaRPr lang="en-US" altLang="zh-CN" strike="sngStrike" dirty="0">
              <a:highlight>
                <a:srgbClr val="FFFF00"/>
              </a:highlight>
            </a:endParaRPr>
          </a:p>
          <a:p>
            <a:r>
              <a:rPr lang="en-US" altLang="zh-CN" strike="sngStrike" dirty="0">
                <a:highlight>
                  <a:srgbClr val="FFFF00"/>
                </a:highlight>
              </a:rPr>
              <a:t>2</a:t>
            </a:r>
            <a:r>
              <a:rPr lang="zh-CN" altLang="en-US" strike="sngStrike" dirty="0">
                <a:highlight>
                  <a:srgbClr val="FFFF00"/>
                </a:highlight>
              </a:rPr>
              <a:t>：同模号的修模任务，“</a:t>
            </a:r>
            <a:r>
              <a:rPr lang="en-US" altLang="zh-CN" strike="sngStrike" dirty="0">
                <a:highlight>
                  <a:srgbClr val="FFFF00"/>
                </a:highlight>
              </a:rPr>
              <a:t>OTS</a:t>
            </a:r>
            <a:r>
              <a:rPr lang="zh-CN" altLang="en-US" strike="sngStrike" dirty="0">
                <a:highlight>
                  <a:srgbClr val="FFFF00"/>
                </a:highlight>
              </a:rPr>
              <a:t>”与“</a:t>
            </a:r>
            <a:r>
              <a:rPr lang="en-US" altLang="zh-CN" strike="sngStrike" dirty="0">
                <a:highlight>
                  <a:srgbClr val="FFFF00"/>
                </a:highlight>
              </a:rPr>
              <a:t>PPAP</a:t>
            </a:r>
            <a:r>
              <a:rPr lang="zh-CN" altLang="en-US" strike="sngStrike" dirty="0">
                <a:highlight>
                  <a:srgbClr val="FFFF00"/>
                </a:highlight>
              </a:rPr>
              <a:t>”任务无论在那个修模版本填写后，其余版本同步更新“原计划”，“调整计划”和“实际完成”</a:t>
            </a:r>
            <a:endParaRPr lang="en-US" altLang="zh-CN" strike="sngStrike" dirty="0">
              <a:highlight>
                <a:srgbClr val="FFFF00"/>
              </a:highlight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C33954-5D3E-4A2F-9816-8490B8D1AE32}"/>
              </a:ext>
            </a:extLst>
          </p:cNvPr>
          <p:cNvSpPr txBox="1"/>
          <p:nvPr/>
        </p:nvSpPr>
        <p:spPr>
          <a:xfrm>
            <a:off x="10715090" y="1177971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021654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ACE3E8-9920-4C67-BD04-F2773AEA9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239371"/>
            <a:ext cx="10658475" cy="18413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1AB64B-6840-4EFF-BFB4-49B079CB8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5" y="1446923"/>
            <a:ext cx="10201275" cy="17369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0549AB-04C9-42CA-A208-F50FB0F27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773885"/>
            <a:ext cx="11506200" cy="16971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7CAA2DD-D6E1-4E30-9A82-27DEDA0C6232}"/>
              </a:ext>
            </a:extLst>
          </p:cNvPr>
          <p:cNvSpPr txBox="1"/>
          <p:nvPr/>
        </p:nvSpPr>
        <p:spPr>
          <a:xfrm>
            <a:off x="1504950" y="4705350"/>
            <a:ext cx="7372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电极外发，仓库已正常收货，在</a:t>
            </a:r>
            <a:r>
              <a:rPr lang="en-US" altLang="zh-CN" dirty="0"/>
              <a:t>CNC</a:t>
            </a:r>
            <a:r>
              <a:rPr lang="zh-CN" altLang="en-US" dirty="0"/>
              <a:t>界面“设置加工结束”填写工时时，无任务可结束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B4B5105-AD95-46AB-8976-C6F532CA6AE4}"/>
              </a:ext>
            </a:extLst>
          </p:cNvPr>
          <p:cNvSpPr txBox="1"/>
          <p:nvPr/>
        </p:nvSpPr>
        <p:spPr>
          <a:xfrm>
            <a:off x="342900" y="6134233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en-US" altLang="zh-CN" dirty="0"/>
              <a:t>NG 2018-12-07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136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5722E5-4C73-45AF-974A-807451588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5" y="415223"/>
            <a:ext cx="11884270" cy="256532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8A9A6CC-3218-4EC6-B5DC-B159F0388F1E}"/>
              </a:ext>
            </a:extLst>
          </p:cNvPr>
          <p:cNvCxnSpPr>
            <a:cxnSpLocks/>
          </p:cNvCxnSpPr>
          <p:nvPr/>
        </p:nvCxnSpPr>
        <p:spPr>
          <a:xfrm flipV="1">
            <a:off x="9337430" y="1890305"/>
            <a:ext cx="589084" cy="1090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4F8C619-7487-469B-B423-3140844DD3EC}"/>
              </a:ext>
            </a:extLst>
          </p:cNvPr>
          <p:cNvSpPr txBox="1"/>
          <p:nvPr/>
        </p:nvSpPr>
        <p:spPr>
          <a:xfrm>
            <a:off x="7840424" y="2980550"/>
            <a:ext cx="4145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/>
              <a:t>系统中 </a:t>
            </a:r>
            <a:r>
              <a:rPr lang="en-US" altLang="zh-CN" strike="sngStrike" dirty="0"/>
              <a:t>“xxx</a:t>
            </a:r>
            <a:r>
              <a:rPr lang="zh-CN" altLang="en-US" strike="sngStrike" dirty="0"/>
              <a:t>返回</a:t>
            </a:r>
            <a:r>
              <a:rPr lang="en-US" altLang="zh-CN" strike="sngStrike" dirty="0"/>
              <a:t>xxx”,</a:t>
            </a:r>
            <a:r>
              <a:rPr lang="zh-CN" altLang="en-US" strike="sngStrike" dirty="0"/>
              <a:t>修正为</a:t>
            </a:r>
            <a:r>
              <a:rPr lang="en-US" altLang="zh-CN" strike="sngStrike" dirty="0"/>
              <a:t>”xxx</a:t>
            </a:r>
            <a:r>
              <a:rPr lang="zh-CN" altLang="en-US" strike="sngStrike" dirty="0"/>
              <a:t>关闭</a:t>
            </a:r>
            <a:r>
              <a:rPr lang="en-US" altLang="zh-CN" strike="sngStrike" dirty="0"/>
              <a:t>xxx”</a:t>
            </a:r>
          </a:p>
          <a:p>
            <a:r>
              <a:rPr lang="zh-CN" altLang="en-US" strike="sngStrike" dirty="0"/>
              <a:t>模态框除外</a:t>
            </a:r>
            <a:r>
              <a:rPr lang="en-US" altLang="zh-CN" strike="sngStrike" dirty="0"/>
              <a:t>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034EDC-97A1-4642-A4FC-87390DE5135F}"/>
              </a:ext>
            </a:extLst>
          </p:cNvPr>
          <p:cNvSpPr txBox="1"/>
          <p:nvPr/>
        </p:nvSpPr>
        <p:spPr>
          <a:xfrm>
            <a:off x="7915275" y="5324475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highlight>
                  <a:srgbClr val="008000"/>
                </a:highlight>
              </a:rPr>
              <a:t>OK</a:t>
            </a:r>
            <a:endParaRPr lang="zh-CN" altLang="en-US" sz="3600" dirty="0">
              <a:solidFill>
                <a:srgbClr val="FF0000"/>
              </a:solidFill>
              <a:highlight>
                <a:srgbClr val="00800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8A29E9-201A-4624-8B22-A4E96E3004AA}"/>
              </a:ext>
            </a:extLst>
          </p:cNvPr>
          <p:cNvSpPr txBox="1"/>
          <p:nvPr/>
        </p:nvSpPr>
        <p:spPr>
          <a:xfrm>
            <a:off x="342900" y="6134233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en-US" altLang="zh-CN" strike="sngStrike" dirty="0"/>
              <a:t>NG 2018-12-04</a:t>
            </a:r>
            <a:endParaRPr lang="zh-CN" alt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850302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2BB67C0-3D34-4E9B-9B2E-898AB5707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7039"/>
            <a:ext cx="12192000" cy="45519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B460A03-E94E-4995-A493-3BFFB87A7FED}"/>
              </a:ext>
            </a:extLst>
          </p:cNvPr>
          <p:cNvSpPr txBox="1"/>
          <p:nvPr/>
        </p:nvSpPr>
        <p:spPr>
          <a:xfrm>
            <a:off x="1459523" y="5099539"/>
            <a:ext cx="90011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1.</a:t>
            </a:r>
            <a:r>
              <a:rPr lang="zh-CN" altLang="en-US" strike="sngStrike" dirty="0"/>
              <a:t>在购零件清单增加一级分类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二级分类过滤</a:t>
            </a:r>
            <a:r>
              <a:rPr lang="en-US" altLang="zh-CN" strike="sngStrike" dirty="0"/>
              <a:t>.</a:t>
            </a:r>
          </a:p>
          <a:p>
            <a:r>
              <a:rPr lang="en-US" altLang="zh-CN" strike="sngStrike" dirty="0"/>
              <a:t>2.</a:t>
            </a:r>
            <a:r>
              <a:rPr lang="zh-CN" altLang="en-US" strike="sngStrike" dirty="0"/>
              <a:t>调整到库数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到货日期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生成人员到 </a:t>
            </a:r>
            <a:r>
              <a:rPr lang="en-US" altLang="zh-CN" strike="sngStrike" dirty="0"/>
              <a:t>-3,-2,-1</a:t>
            </a:r>
            <a:r>
              <a:rPr lang="zh-CN" altLang="en-US" strike="sngStrike" dirty="0"/>
              <a:t>列</a:t>
            </a:r>
            <a:r>
              <a:rPr lang="en-US" altLang="zh-CN" strike="sngStrike" dirty="0"/>
              <a:t>.</a:t>
            </a:r>
            <a:r>
              <a:rPr lang="zh-CN" altLang="en-US" strike="sngStrike" dirty="0"/>
              <a:t>同时保证计划到货日期与</a:t>
            </a:r>
            <a:r>
              <a:rPr lang="en-US" altLang="zh-CN" strike="sngStrike" dirty="0"/>
              <a:t>PO</a:t>
            </a:r>
            <a:r>
              <a:rPr lang="zh-CN" altLang="en-US" strike="sngStrike" dirty="0"/>
              <a:t>生成是一致</a:t>
            </a:r>
            <a:endParaRPr lang="en-US" altLang="zh-CN" strike="sngStrike" dirty="0"/>
          </a:p>
          <a:p>
            <a:r>
              <a:rPr lang="en-US" altLang="zh-CN" strike="sngStrike" dirty="0"/>
              <a:t>3.</a:t>
            </a:r>
            <a:r>
              <a:rPr lang="zh-CN" altLang="en-US" strike="sngStrike" dirty="0"/>
              <a:t>增加一列调整到货日期在计划到货日期后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并增加一张记录表来记录采购项的调整记录</a:t>
            </a:r>
            <a:r>
              <a:rPr lang="en-US" altLang="zh-CN" strike="sngStrike" dirty="0"/>
              <a:t>.</a:t>
            </a:r>
          </a:p>
          <a:p>
            <a:r>
              <a:rPr lang="zh-CN" altLang="en-US" strike="sngStrike" dirty="0"/>
              <a:t>要求调整日期除采购权限可在界面上修改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其他人员只能看</a:t>
            </a:r>
            <a:r>
              <a:rPr lang="en-US" altLang="zh-CN" strike="sngStrike" dirty="0"/>
              <a:t>.</a:t>
            </a:r>
            <a:endParaRPr lang="zh-CN" altLang="en-US" strike="sngStrike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D137AE2-7F42-4839-92E1-B4D238B938B3}"/>
              </a:ext>
            </a:extLst>
          </p:cNvPr>
          <p:cNvSpPr txBox="1"/>
          <p:nvPr/>
        </p:nvSpPr>
        <p:spPr>
          <a:xfrm>
            <a:off x="747346" y="6374423"/>
            <a:ext cx="163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trike="sngStrike" dirty="0">
                <a:solidFill>
                  <a:srgbClr val="FF0000"/>
                </a:solidFill>
              </a:rPr>
              <a:t>新增需求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E8FB860-71E9-4C4F-BAF6-1BE59361EE18}"/>
              </a:ext>
            </a:extLst>
          </p:cNvPr>
          <p:cNvSpPr txBox="1"/>
          <p:nvPr/>
        </p:nvSpPr>
        <p:spPr>
          <a:xfrm>
            <a:off x="10537353" y="5653537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highlight>
                  <a:srgbClr val="008000"/>
                </a:highlight>
              </a:rPr>
              <a:t>OK</a:t>
            </a:r>
            <a:endParaRPr lang="zh-CN" altLang="en-US" sz="3600" dirty="0">
              <a:solidFill>
                <a:srgbClr val="FF0000"/>
              </a:solidFill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3679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B460A03-E94E-4995-A493-3BFFB87A7FED}"/>
              </a:ext>
            </a:extLst>
          </p:cNvPr>
          <p:cNvSpPr txBox="1"/>
          <p:nvPr/>
        </p:nvSpPr>
        <p:spPr>
          <a:xfrm>
            <a:off x="1459523" y="5099539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1.</a:t>
            </a:r>
            <a:r>
              <a:rPr lang="zh-CN" altLang="en-US" strike="sngStrike" dirty="0"/>
              <a:t>零件采购清单增加一级分类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二级分类过滤</a:t>
            </a:r>
            <a:r>
              <a:rPr lang="en-US" altLang="zh-CN" strike="sngStrike" dirty="0"/>
              <a:t>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C2D0C84-F57D-4DAD-9E60-02C28AF87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835491"/>
            <a:ext cx="12192000" cy="309444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80B0A40-0BE7-4D16-9E7C-A0BF8CF91A52}"/>
              </a:ext>
            </a:extLst>
          </p:cNvPr>
          <p:cNvSpPr txBox="1"/>
          <p:nvPr/>
        </p:nvSpPr>
        <p:spPr>
          <a:xfrm>
            <a:off x="747346" y="6374423"/>
            <a:ext cx="163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trike="sngStrike" dirty="0">
                <a:solidFill>
                  <a:srgbClr val="FF0000"/>
                </a:solidFill>
              </a:rPr>
              <a:t>新增需求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84732B-6074-45B9-B502-A285A980936A}"/>
              </a:ext>
            </a:extLst>
          </p:cNvPr>
          <p:cNvSpPr txBox="1"/>
          <p:nvPr/>
        </p:nvSpPr>
        <p:spPr>
          <a:xfrm>
            <a:off x="7915275" y="5324475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highlight>
                  <a:srgbClr val="008000"/>
                </a:highlight>
              </a:rPr>
              <a:t>OK</a:t>
            </a:r>
            <a:endParaRPr lang="zh-CN" altLang="en-US" sz="3600" dirty="0">
              <a:solidFill>
                <a:srgbClr val="FF0000"/>
              </a:solidFill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730912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B460A03-E94E-4995-A493-3BFFB87A7FED}"/>
              </a:ext>
            </a:extLst>
          </p:cNvPr>
          <p:cNvSpPr txBox="1"/>
          <p:nvPr/>
        </p:nvSpPr>
        <p:spPr>
          <a:xfrm>
            <a:off x="541355" y="1027624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trike="sngStrike" dirty="0"/>
              <a:t>1.</a:t>
            </a:r>
            <a:r>
              <a:rPr lang="zh-CN" altLang="en-US" strike="sngStrike" dirty="0"/>
              <a:t>采购项查询增加一级分类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二级分类过滤</a:t>
            </a:r>
            <a:r>
              <a:rPr lang="en-US" altLang="zh-CN" strike="sngStrike" dirty="0"/>
              <a:t>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AFC320-6143-4079-93E3-29CD6B6C1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07"/>
          <a:stretch/>
        </p:blipFill>
        <p:spPr>
          <a:xfrm>
            <a:off x="541354" y="1999305"/>
            <a:ext cx="8868687" cy="125384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3E2A083-B3DA-4FC8-AFCE-A873B493E639}"/>
              </a:ext>
            </a:extLst>
          </p:cNvPr>
          <p:cNvSpPr txBox="1"/>
          <p:nvPr/>
        </p:nvSpPr>
        <p:spPr>
          <a:xfrm>
            <a:off x="747346" y="6374423"/>
            <a:ext cx="1635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trike="sngStrike" dirty="0">
                <a:solidFill>
                  <a:srgbClr val="FF0000"/>
                </a:solidFill>
              </a:rPr>
              <a:t>新增需求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489C26-2FB2-4B9E-8255-A8E9EA17DC93}"/>
              </a:ext>
            </a:extLst>
          </p:cNvPr>
          <p:cNvSpPr txBox="1"/>
          <p:nvPr/>
        </p:nvSpPr>
        <p:spPr>
          <a:xfrm>
            <a:off x="7915275" y="5324475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highlight>
                  <a:srgbClr val="008000"/>
                </a:highlight>
              </a:rPr>
              <a:t>OK</a:t>
            </a:r>
            <a:endParaRPr lang="zh-CN" altLang="en-US" sz="3600" dirty="0">
              <a:solidFill>
                <a:srgbClr val="FF0000"/>
              </a:solidFill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9430399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53E926-9BE5-4FC5-B93A-59752246C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5" y="1033270"/>
            <a:ext cx="11755316" cy="2017704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8A9A6CC-3218-4EC6-B5DC-B159F0388F1E}"/>
              </a:ext>
            </a:extLst>
          </p:cNvPr>
          <p:cNvCxnSpPr>
            <a:cxnSpLocks/>
          </p:cNvCxnSpPr>
          <p:nvPr/>
        </p:nvCxnSpPr>
        <p:spPr>
          <a:xfrm flipV="1">
            <a:off x="8625254" y="1881555"/>
            <a:ext cx="589084" cy="1090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4F8C619-7487-469B-B423-3140844DD3EC}"/>
              </a:ext>
            </a:extLst>
          </p:cNvPr>
          <p:cNvSpPr txBox="1"/>
          <p:nvPr/>
        </p:nvSpPr>
        <p:spPr>
          <a:xfrm>
            <a:off x="7356847" y="2971800"/>
            <a:ext cx="4230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/>
              <a:t>预计到货日期没有</a:t>
            </a:r>
            <a:r>
              <a:rPr lang="en-US" altLang="zh-CN" strike="sngStrike" dirty="0"/>
              <a:t>,</a:t>
            </a:r>
          </a:p>
          <a:p>
            <a:r>
              <a:rPr lang="zh-CN" altLang="en-US" strike="sngStrike" dirty="0"/>
              <a:t>请依据</a:t>
            </a:r>
            <a:r>
              <a:rPr lang="en-US" altLang="zh-CN" strike="sngStrike" dirty="0"/>
              <a:t>PO</a:t>
            </a:r>
            <a:r>
              <a:rPr lang="zh-CN" altLang="en-US" strike="sngStrike" dirty="0"/>
              <a:t>单明细上的最后调整日期为准</a:t>
            </a:r>
            <a:r>
              <a:rPr lang="en-US" altLang="zh-CN" strike="sngStrike" dirty="0"/>
              <a:t>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05793F3-A88C-44D6-90CF-C87FD089EF63}"/>
              </a:ext>
            </a:extLst>
          </p:cNvPr>
          <p:cNvSpPr txBox="1"/>
          <p:nvPr/>
        </p:nvSpPr>
        <p:spPr>
          <a:xfrm>
            <a:off x="7915275" y="5324475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strike="sngStrike" dirty="0">
                <a:solidFill>
                  <a:srgbClr val="FF0000"/>
                </a:solidFill>
                <a:highlight>
                  <a:srgbClr val="008000"/>
                </a:highlight>
              </a:rPr>
              <a:t>OK</a:t>
            </a:r>
            <a:endParaRPr lang="zh-CN" altLang="en-US" sz="3600" strike="sngStrike" dirty="0">
              <a:solidFill>
                <a:srgbClr val="FF0000"/>
              </a:solidFill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32055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FE55B0A-B92D-4045-BE19-9239076C2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330"/>
            <a:ext cx="12192000" cy="419657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D0B83D-5CF2-4242-AB52-921BCFEAE600}"/>
              </a:ext>
            </a:extLst>
          </p:cNvPr>
          <p:cNvSpPr txBox="1"/>
          <p:nvPr/>
        </p:nvSpPr>
        <p:spPr>
          <a:xfrm>
            <a:off x="2356338" y="3710354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/>
              <a:t>询价单编辑页面和发送页面上</a:t>
            </a:r>
            <a:endParaRPr lang="en-US" altLang="zh-CN" strike="sngStrike" dirty="0"/>
          </a:p>
          <a:p>
            <a:r>
              <a:rPr lang="zh-CN" altLang="en-US" strike="sngStrike" dirty="0"/>
              <a:t>明细字段调整如图</a:t>
            </a:r>
            <a:r>
              <a:rPr lang="en-US" altLang="zh-CN" strike="sngStrike" dirty="0"/>
              <a:t>, </a:t>
            </a:r>
          </a:p>
          <a:p>
            <a:r>
              <a:rPr lang="zh-CN" altLang="en-US" strike="sngStrike" dirty="0"/>
              <a:t>表头增加备注</a:t>
            </a:r>
            <a:r>
              <a:rPr lang="en-US" altLang="zh-CN" strike="sngStrike" dirty="0"/>
              <a:t>.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9485DE9-2914-4AEC-AA54-46420CEFD537}"/>
              </a:ext>
            </a:extLst>
          </p:cNvPr>
          <p:cNvSpPr txBox="1"/>
          <p:nvPr/>
        </p:nvSpPr>
        <p:spPr>
          <a:xfrm>
            <a:off x="7915275" y="5324475"/>
            <a:ext cx="788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highlight>
                  <a:srgbClr val="008000"/>
                </a:highlight>
              </a:rPr>
              <a:t>OK</a:t>
            </a:r>
            <a:endParaRPr lang="zh-CN" altLang="en-US" sz="3600" dirty="0">
              <a:solidFill>
                <a:srgbClr val="FF0000"/>
              </a:solidFill>
              <a:highlight>
                <a:srgbClr val="008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827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AA188D-E0B5-4E59-B82B-12AD32B77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392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BFFB36-70DE-4F24-95E4-64A87FB6A6C7}"/>
              </a:ext>
            </a:extLst>
          </p:cNvPr>
          <p:cNvSpPr txBox="1"/>
          <p:nvPr/>
        </p:nvSpPr>
        <p:spPr>
          <a:xfrm>
            <a:off x="3033049" y="3671219"/>
            <a:ext cx="89707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/>
              <a:t>问题</a:t>
            </a:r>
            <a:r>
              <a:rPr lang="en-US" altLang="zh-CN" strike="sngStrike" dirty="0"/>
              <a:t>1. </a:t>
            </a:r>
            <a:r>
              <a:rPr lang="zh-CN" altLang="en-US" strike="sngStrike" dirty="0"/>
              <a:t>已有的采购项目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未列出左侧模具号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右侧也没有根据大类列出符合规则的明细</a:t>
            </a:r>
            <a:endParaRPr lang="en-US" altLang="zh-CN" strike="sngStrike" dirty="0"/>
          </a:p>
          <a:p>
            <a:r>
              <a:rPr lang="zh-CN" altLang="en-US" strike="sngStrike" dirty="0"/>
              <a:t>要求 左侧列出模号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默认不选择时为</a:t>
            </a:r>
            <a:r>
              <a:rPr lang="en-US" altLang="zh-CN" strike="sngStrike" dirty="0"/>
              <a:t>ALL,</a:t>
            </a:r>
            <a:r>
              <a:rPr lang="zh-CN" altLang="en-US" strike="sngStrike" dirty="0"/>
              <a:t>右侧全部列出大类的明细</a:t>
            </a:r>
            <a:r>
              <a:rPr lang="en-US" altLang="zh-CN" strike="sngStrike" dirty="0"/>
              <a:t>.</a:t>
            </a:r>
          </a:p>
          <a:p>
            <a:endParaRPr lang="en-US" altLang="zh-CN" strike="sngStrike" dirty="0"/>
          </a:p>
          <a:p>
            <a:endParaRPr lang="en-US" altLang="zh-CN" strike="sngStrike" dirty="0"/>
          </a:p>
          <a:p>
            <a:r>
              <a:rPr lang="zh-CN" altLang="en-US" strike="sngStrike" dirty="0"/>
              <a:t>问题</a:t>
            </a:r>
            <a:r>
              <a:rPr lang="en-US" altLang="zh-CN" strike="sngStrike" dirty="0"/>
              <a:t>2. </a:t>
            </a:r>
            <a:r>
              <a:rPr lang="zh-CN" altLang="en-US" strike="sngStrike" dirty="0"/>
              <a:t>采购关键字查询使用过滤条件采用下拉选择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再输入</a:t>
            </a:r>
            <a:r>
              <a:rPr lang="en-US" altLang="zh-CN" strike="sngStrike" dirty="0"/>
              <a:t>,(</a:t>
            </a:r>
            <a:r>
              <a:rPr lang="zh-CN" altLang="en-US" strike="sngStrike" dirty="0"/>
              <a:t>零件名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物料号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规格</a:t>
            </a:r>
            <a:r>
              <a:rPr lang="en-US" altLang="zh-CN" strike="sngStrike" dirty="0"/>
              <a:t>,PR</a:t>
            </a:r>
            <a:r>
              <a:rPr lang="zh-CN" altLang="en-US" strike="sngStrike" dirty="0"/>
              <a:t>号码</a:t>
            </a:r>
            <a:r>
              <a:rPr lang="en-US" altLang="zh-CN" strike="sngStrike" dirty="0"/>
              <a:t>),</a:t>
            </a:r>
          </a:p>
          <a:p>
            <a:r>
              <a:rPr lang="zh-CN" altLang="en-US" strike="sngStrike" dirty="0"/>
              <a:t>条件默认为大类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模号为</a:t>
            </a:r>
            <a:r>
              <a:rPr lang="en-US" altLang="zh-CN" strike="sngStrike" dirty="0"/>
              <a:t>ALL</a:t>
            </a:r>
          </a:p>
          <a:p>
            <a:endParaRPr lang="en-US" altLang="zh-CN" strike="sngStrike" dirty="0"/>
          </a:p>
          <a:p>
            <a:r>
              <a:rPr lang="zh-CN" altLang="en-US" strike="sngStrike" dirty="0"/>
              <a:t>问题</a:t>
            </a:r>
            <a:r>
              <a:rPr lang="en-US" altLang="zh-CN" strike="sngStrike" dirty="0"/>
              <a:t>3.</a:t>
            </a:r>
            <a:r>
              <a:rPr lang="zh-CN" altLang="en-US" strike="sngStrike" dirty="0"/>
              <a:t>子类需要后缩一个汉字宽度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06D770B-E1C4-4D2F-BCB6-DA13CF35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713" y="5196223"/>
            <a:ext cx="2390476" cy="155238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9EF989-F6E9-470E-AFB9-15A62F3D0AC7}"/>
              </a:ext>
            </a:extLst>
          </p:cNvPr>
          <p:cNvSpPr txBox="1"/>
          <p:nvPr/>
        </p:nvSpPr>
        <p:spPr>
          <a:xfrm>
            <a:off x="7332784" y="3002115"/>
            <a:ext cx="42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>
                <a:solidFill>
                  <a:srgbClr val="FF0000"/>
                </a:solidFill>
              </a:rPr>
              <a:t>用户选择大类时</a:t>
            </a:r>
            <a:r>
              <a:rPr lang="en-US" altLang="zh-CN" strike="sngStrike" dirty="0">
                <a:solidFill>
                  <a:srgbClr val="FF0000"/>
                </a:solidFill>
              </a:rPr>
              <a:t>,</a:t>
            </a:r>
            <a:r>
              <a:rPr lang="zh-CN" altLang="en-US" strike="sngStrike" dirty="0">
                <a:solidFill>
                  <a:srgbClr val="FF0000"/>
                </a:solidFill>
              </a:rPr>
              <a:t>创建订单需要</a:t>
            </a:r>
            <a:r>
              <a:rPr lang="en-US" altLang="zh-CN" strike="sngStrike" dirty="0">
                <a:solidFill>
                  <a:srgbClr val="FF0000"/>
                </a:solidFill>
              </a:rPr>
              <a:t>disable</a:t>
            </a:r>
            <a:r>
              <a:rPr lang="zh-CN" altLang="en-US" strike="sngStrike" dirty="0">
                <a:solidFill>
                  <a:srgbClr val="FF0000"/>
                </a:solidFill>
              </a:rPr>
              <a:t>掉</a:t>
            </a:r>
            <a:r>
              <a:rPr lang="en-US" altLang="zh-CN" strike="sngStrike" dirty="0">
                <a:solidFill>
                  <a:srgbClr val="FF0000"/>
                </a:solidFill>
              </a:rPr>
              <a:t>.</a:t>
            </a:r>
            <a:endParaRPr lang="zh-CN" altLang="en-US" strike="sngStrike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A3D6E1-A50C-46A7-A12E-22DCC5F98AC8}"/>
              </a:ext>
            </a:extLst>
          </p:cNvPr>
          <p:cNvSpPr/>
          <p:nvPr/>
        </p:nvSpPr>
        <p:spPr>
          <a:xfrm>
            <a:off x="9773000" y="5622107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9CF0C6-1AD2-4B91-9B64-BAAABDDD73E1}"/>
              </a:ext>
            </a:extLst>
          </p:cNvPr>
          <p:cNvSpPr txBox="1"/>
          <p:nvPr/>
        </p:nvSpPr>
        <p:spPr>
          <a:xfrm>
            <a:off x="4683211" y="75168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零件名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/</a:t>
            </a:r>
            <a:r>
              <a:rPr lang="zh-CN" altLang="en-US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物料号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/</a:t>
            </a:r>
            <a:r>
              <a:rPr lang="zh-CN" altLang="en-US" strike="sngStrike" dirty="0">
                <a:solidFill>
                  <a:srgbClr val="FF0000"/>
                </a:solidFill>
                <a:highlight>
                  <a:srgbClr val="00FF00"/>
                </a:highlight>
              </a:rPr>
              <a:t>规格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2DD6258-D34E-4B1E-8282-A501130ECE0D}"/>
              </a:ext>
            </a:extLst>
          </p:cNvPr>
          <p:cNvSpPr txBox="1"/>
          <p:nvPr/>
        </p:nvSpPr>
        <p:spPr>
          <a:xfrm>
            <a:off x="321889" y="5915475"/>
            <a:ext cx="4746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/>
              <a:t>优化体验</a:t>
            </a:r>
            <a:r>
              <a:rPr lang="en-US" altLang="zh-CN" strike="sngStrike" dirty="0"/>
              <a:t>,NG 2018-11-23</a:t>
            </a:r>
            <a:endParaRPr lang="zh-CN" altLang="en-US" strike="sngStrike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289F289-58E0-43D7-AD32-7C0C26D1998E}"/>
              </a:ext>
            </a:extLst>
          </p:cNvPr>
          <p:cNvSpPr txBox="1"/>
          <p:nvPr/>
        </p:nvSpPr>
        <p:spPr>
          <a:xfrm>
            <a:off x="10402772" y="1913379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368215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B8EA2B-54BD-4AB1-9B7E-30D4B462F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890" y="691564"/>
            <a:ext cx="7647619" cy="4314286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3DA8BA7-64A3-438E-B653-A1287B4866A6}"/>
              </a:ext>
            </a:extLst>
          </p:cNvPr>
          <p:cNvCxnSpPr/>
          <p:nvPr/>
        </p:nvCxnSpPr>
        <p:spPr>
          <a:xfrm flipH="1" flipV="1">
            <a:off x="1772816" y="1324947"/>
            <a:ext cx="1586204" cy="396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35F26E8-3CA5-437E-8E4C-7EC916063353}"/>
              </a:ext>
            </a:extLst>
          </p:cNvPr>
          <p:cNvCxnSpPr>
            <a:cxnSpLocks/>
          </p:cNvCxnSpPr>
          <p:nvPr/>
        </p:nvCxnSpPr>
        <p:spPr>
          <a:xfrm flipV="1">
            <a:off x="3359020" y="1324947"/>
            <a:ext cx="1596611" cy="3965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009717F-0498-40E5-AB63-F05D9CDDB9DD}"/>
              </a:ext>
            </a:extLst>
          </p:cNvPr>
          <p:cNvCxnSpPr>
            <a:cxnSpLocks/>
          </p:cNvCxnSpPr>
          <p:nvPr/>
        </p:nvCxnSpPr>
        <p:spPr>
          <a:xfrm flipV="1">
            <a:off x="3359020" y="4301234"/>
            <a:ext cx="1596611" cy="989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CB293C5-914A-4141-9DFD-FAB3D821C377}"/>
              </a:ext>
            </a:extLst>
          </p:cNvPr>
          <p:cNvSpPr txBox="1"/>
          <p:nvPr/>
        </p:nvSpPr>
        <p:spPr>
          <a:xfrm>
            <a:off x="1957053" y="5299250"/>
            <a:ext cx="6545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报价组逻辑修改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选择对象</a:t>
            </a:r>
            <a:r>
              <a:rPr lang="en-US" altLang="zh-CN" dirty="0"/>
              <a:t>,</a:t>
            </a:r>
            <a:r>
              <a:rPr lang="zh-CN" altLang="en-US" dirty="0"/>
              <a:t>显示在对应的</a:t>
            </a:r>
            <a:r>
              <a:rPr lang="en-US" altLang="zh-CN" dirty="0"/>
              <a:t>textbox or list</a:t>
            </a:r>
            <a:r>
              <a:rPr lang="zh-CN" altLang="en-US" dirty="0"/>
              <a:t>中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选择修改即应用修改</a:t>
            </a:r>
            <a:r>
              <a:rPr lang="en-US" altLang="zh-CN" dirty="0"/>
              <a:t>/</a:t>
            </a:r>
            <a:r>
              <a:rPr lang="zh-CN" altLang="en-US" dirty="0"/>
              <a:t>删除</a:t>
            </a:r>
            <a:r>
              <a:rPr lang="en-US" altLang="zh-CN" dirty="0"/>
              <a:t>.</a:t>
            </a:r>
            <a:r>
              <a:rPr lang="zh-CN" altLang="en-US" dirty="0"/>
              <a:t>点击添加则添加</a:t>
            </a:r>
            <a:r>
              <a:rPr lang="en-US" altLang="zh-CN" dirty="0"/>
              <a:t>(</a:t>
            </a:r>
            <a:r>
              <a:rPr lang="zh-CN" altLang="en-US" dirty="0"/>
              <a:t>重复无修改的忽略</a:t>
            </a:r>
            <a:r>
              <a:rPr lang="en-US" altLang="zh-CN" dirty="0"/>
              <a:t>/)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7F6FB9-C34A-47CE-952A-FA0F4E455DBB}"/>
              </a:ext>
            </a:extLst>
          </p:cNvPr>
          <p:cNvSpPr txBox="1"/>
          <p:nvPr/>
        </p:nvSpPr>
        <p:spPr>
          <a:xfrm>
            <a:off x="342900" y="6134233"/>
            <a:ext cx="3105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en-US" altLang="zh-CN" dirty="0"/>
              <a:t>NG 2018-12-07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3806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C5C260-E1BB-4A96-8BF3-4E6817A06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6" y="296157"/>
            <a:ext cx="9134204" cy="3700707"/>
          </a:xfrm>
          <a:prstGeom prst="rect">
            <a:avLst/>
          </a:prstGeom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F43197F3-D1E9-4733-A8B5-807B8E60F78F}"/>
              </a:ext>
            </a:extLst>
          </p:cNvPr>
          <p:cNvCxnSpPr>
            <a:cxnSpLocks/>
          </p:cNvCxnSpPr>
          <p:nvPr/>
        </p:nvCxnSpPr>
        <p:spPr>
          <a:xfrm>
            <a:off x="7165731" y="2198077"/>
            <a:ext cx="1380393" cy="404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F54F0E53-C61C-4B40-88E8-724023337DA5}"/>
              </a:ext>
            </a:extLst>
          </p:cNvPr>
          <p:cNvSpPr txBox="1"/>
          <p:nvPr/>
        </p:nvSpPr>
        <p:spPr>
          <a:xfrm>
            <a:off x="10040815" y="111491"/>
            <a:ext cx="215118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手工电极任务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6D676D-283D-499B-A896-982AEBC3E94C}"/>
              </a:ext>
            </a:extLst>
          </p:cNvPr>
          <p:cNvSpPr txBox="1"/>
          <p:nvPr/>
        </p:nvSpPr>
        <p:spPr>
          <a:xfrm>
            <a:off x="10497172" y="3244666"/>
            <a:ext cx="1141858" cy="76944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FF0000"/>
                </a:solidFill>
              </a:rPr>
              <a:t>NG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90086C2-D422-47B7-B3EA-8DB642AD9A2C}"/>
              </a:ext>
            </a:extLst>
          </p:cNvPr>
          <p:cNvSpPr txBox="1"/>
          <p:nvPr/>
        </p:nvSpPr>
        <p:spPr>
          <a:xfrm>
            <a:off x="679347" y="3031395"/>
            <a:ext cx="858440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highlight>
                  <a:srgbClr val="FFFF00"/>
                </a:highlight>
              </a:rPr>
              <a:t>新增任务的逻辑优化</a:t>
            </a:r>
            <a:endParaRPr lang="en-US" altLang="zh-CN" dirty="0">
              <a:highlight>
                <a:srgbClr val="FFFF00"/>
              </a:highlight>
            </a:endParaRPr>
          </a:p>
          <a:p>
            <a:endParaRPr lang="en-US" altLang="zh-CN" dirty="0">
              <a:highlight>
                <a:srgbClr val="FFFF00"/>
              </a:highlight>
            </a:endParaRPr>
          </a:p>
          <a:p>
            <a:pPr marL="342900" indent="-342900">
              <a:buAutoNum type="alphaLcPeriod"/>
            </a:pPr>
            <a:r>
              <a:rPr lang="zh-CN" altLang="en-US" dirty="0">
                <a:highlight>
                  <a:srgbClr val="FFFF00"/>
                </a:highlight>
              </a:rPr>
              <a:t>默认右侧列表空时</a:t>
            </a:r>
            <a:r>
              <a:rPr lang="en-US" altLang="zh-CN" dirty="0">
                <a:highlight>
                  <a:srgbClr val="FFFF00"/>
                </a:highlight>
              </a:rPr>
              <a:t>,</a:t>
            </a:r>
            <a:r>
              <a:rPr lang="zh-CN" altLang="en-US" dirty="0">
                <a:highlight>
                  <a:srgbClr val="FFFF00"/>
                </a:highlight>
              </a:rPr>
              <a:t>新建任务按钮禁用</a:t>
            </a:r>
            <a:r>
              <a:rPr lang="en-US" altLang="zh-CN" dirty="0">
                <a:highlight>
                  <a:srgbClr val="FFFF00"/>
                </a:highlight>
              </a:rPr>
              <a:t>.</a:t>
            </a:r>
          </a:p>
          <a:p>
            <a:pPr marL="342900" indent="-342900">
              <a:buFontTx/>
              <a:buAutoNum type="alphaLcPeriod"/>
            </a:pPr>
            <a:r>
              <a:rPr lang="zh-CN" altLang="en-US" dirty="0">
                <a:highlight>
                  <a:srgbClr val="FFFF00"/>
                </a:highlight>
              </a:rPr>
              <a:t>左侧勾选</a:t>
            </a:r>
            <a:r>
              <a:rPr lang="en-US" altLang="zh-CN" dirty="0">
                <a:highlight>
                  <a:srgbClr val="FFFF00"/>
                </a:highlight>
              </a:rPr>
              <a:t>,</a:t>
            </a:r>
            <a:r>
              <a:rPr lang="zh-CN" altLang="en-US" dirty="0">
                <a:highlight>
                  <a:srgbClr val="FFFF00"/>
                </a:highlight>
              </a:rPr>
              <a:t>点击</a:t>
            </a:r>
            <a:r>
              <a:rPr lang="en-US" altLang="zh-CN" dirty="0">
                <a:highlight>
                  <a:srgbClr val="FFFF00"/>
                </a:highlight>
              </a:rPr>
              <a:t>&gt;</a:t>
            </a:r>
            <a:r>
              <a:rPr lang="zh-CN" altLang="en-US" dirty="0">
                <a:highlight>
                  <a:srgbClr val="FFFF00"/>
                </a:highlight>
              </a:rPr>
              <a:t>添加到右侧</a:t>
            </a:r>
            <a:r>
              <a:rPr lang="en-US" altLang="zh-CN" dirty="0">
                <a:highlight>
                  <a:srgbClr val="FFFF00"/>
                </a:highlight>
              </a:rPr>
              <a:t>,</a:t>
            </a:r>
            <a:r>
              <a:rPr lang="zh-CN" altLang="en-US" dirty="0">
                <a:highlight>
                  <a:srgbClr val="FFFF00"/>
                </a:highlight>
              </a:rPr>
              <a:t>新建任务按钮启用</a:t>
            </a:r>
            <a:endParaRPr lang="en-US" altLang="zh-CN" dirty="0">
              <a:highlight>
                <a:srgbClr val="FFFF00"/>
              </a:highlight>
            </a:endParaRPr>
          </a:p>
          <a:p>
            <a:pPr marL="342900" indent="-342900">
              <a:buAutoNum type="alphaLcPeriod"/>
            </a:pPr>
            <a:r>
              <a:rPr lang="zh-CN" altLang="en-US" dirty="0">
                <a:highlight>
                  <a:srgbClr val="FFFF00"/>
                </a:highlight>
              </a:rPr>
              <a:t>单选右侧加入的对象</a:t>
            </a:r>
            <a:r>
              <a:rPr lang="en-US" altLang="zh-CN" dirty="0">
                <a:highlight>
                  <a:srgbClr val="FFFF00"/>
                </a:highlight>
              </a:rPr>
              <a:t>,</a:t>
            </a:r>
            <a:r>
              <a:rPr lang="zh-CN" altLang="en-US" dirty="0">
                <a:highlight>
                  <a:srgbClr val="FFFF00"/>
                </a:highlight>
              </a:rPr>
              <a:t>修改粗</a:t>
            </a:r>
            <a:r>
              <a:rPr lang="en-US" altLang="zh-CN" dirty="0">
                <a:highlight>
                  <a:srgbClr val="FFFF00"/>
                </a:highlight>
              </a:rPr>
              <a:t>/</a:t>
            </a:r>
            <a:r>
              <a:rPr lang="zh-CN" altLang="en-US" dirty="0">
                <a:highlight>
                  <a:srgbClr val="FFFF00"/>
                </a:highlight>
              </a:rPr>
              <a:t>精</a:t>
            </a:r>
            <a:r>
              <a:rPr lang="en-US" altLang="zh-CN" dirty="0">
                <a:highlight>
                  <a:srgbClr val="FFFF00"/>
                </a:highlight>
              </a:rPr>
              <a:t>,</a:t>
            </a:r>
            <a:r>
              <a:rPr lang="zh-CN" altLang="en-US" dirty="0">
                <a:highlight>
                  <a:srgbClr val="FFFF00"/>
                </a:highlight>
              </a:rPr>
              <a:t>并记录在缓存中</a:t>
            </a:r>
            <a:r>
              <a:rPr lang="en-US" altLang="zh-CN" dirty="0">
                <a:highlight>
                  <a:srgbClr val="FFFF00"/>
                </a:highlight>
              </a:rPr>
              <a:t>.</a:t>
            </a:r>
          </a:p>
          <a:p>
            <a:pPr marL="342900" indent="-342900">
              <a:buAutoNum type="alphaLcPeriod"/>
            </a:pPr>
            <a:r>
              <a:rPr lang="zh-CN" altLang="en-US" dirty="0">
                <a:highlight>
                  <a:srgbClr val="FFFF00"/>
                </a:highlight>
              </a:rPr>
              <a:t>点击新建任务</a:t>
            </a:r>
            <a:r>
              <a:rPr lang="en-US" altLang="zh-CN" dirty="0">
                <a:highlight>
                  <a:srgbClr val="FFFF00"/>
                </a:highlight>
              </a:rPr>
              <a:t>,</a:t>
            </a:r>
            <a:r>
              <a:rPr lang="zh-CN" altLang="en-US" dirty="0">
                <a:highlight>
                  <a:srgbClr val="FFFF00"/>
                </a:highlight>
              </a:rPr>
              <a:t>按钮锁定直至任务创建</a:t>
            </a:r>
            <a:r>
              <a:rPr lang="en-US" altLang="zh-CN" dirty="0">
                <a:highlight>
                  <a:srgbClr val="FFFF00"/>
                </a:highlight>
              </a:rPr>
              <a:t>,</a:t>
            </a:r>
            <a:r>
              <a:rPr lang="zh-CN" altLang="en-US" dirty="0">
                <a:highlight>
                  <a:srgbClr val="FFFF00"/>
                </a:highlight>
              </a:rPr>
              <a:t>右侧列表清空</a:t>
            </a:r>
            <a:r>
              <a:rPr lang="en-US" altLang="zh-CN" dirty="0">
                <a:highlight>
                  <a:srgbClr val="FFFF00"/>
                </a:highlight>
              </a:rPr>
              <a:t>.</a:t>
            </a:r>
          </a:p>
          <a:p>
            <a:pPr marL="342900" indent="-342900">
              <a:buAutoNum type="alphaLcPeriod"/>
            </a:pPr>
            <a:endParaRPr lang="en-US" altLang="zh-CN" dirty="0">
              <a:highlight>
                <a:srgbClr val="FFFF00"/>
              </a:highlight>
            </a:endParaRPr>
          </a:p>
          <a:p>
            <a:pPr marL="342900" indent="-342900">
              <a:buAutoNum type="arabicPeriod" startAt="2"/>
            </a:pPr>
            <a:r>
              <a:rPr lang="zh-CN" altLang="en-US" dirty="0">
                <a:highlight>
                  <a:srgbClr val="FFFF00"/>
                </a:highlight>
              </a:rPr>
              <a:t>加工信息优化</a:t>
            </a:r>
            <a:endParaRPr lang="en-US" altLang="zh-CN" dirty="0">
              <a:highlight>
                <a:srgbClr val="FFFF00"/>
              </a:highlight>
            </a:endParaRPr>
          </a:p>
          <a:p>
            <a:pPr marL="342900" indent="-342900">
              <a:buAutoNum type="alphaLcPeriod"/>
            </a:pPr>
            <a:r>
              <a:rPr lang="zh-CN" altLang="en-US" dirty="0">
                <a:highlight>
                  <a:srgbClr val="FFFF00"/>
                </a:highlight>
              </a:rPr>
              <a:t>根据勾选的被加工对象</a:t>
            </a:r>
            <a:r>
              <a:rPr lang="en-US" altLang="zh-CN" dirty="0">
                <a:highlight>
                  <a:srgbClr val="FFFF00"/>
                </a:highlight>
              </a:rPr>
              <a:t>,</a:t>
            </a:r>
            <a:r>
              <a:rPr lang="zh-CN" altLang="en-US" dirty="0">
                <a:highlight>
                  <a:srgbClr val="FFFF00"/>
                </a:highlight>
              </a:rPr>
              <a:t>将任务名作为表头</a:t>
            </a:r>
            <a:r>
              <a:rPr lang="en-US" altLang="zh-CN" dirty="0">
                <a:highlight>
                  <a:srgbClr val="FFFF00"/>
                </a:highlight>
              </a:rPr>
              <a:t>,</a:t>
            </a:r>
            <a:r>
              <a:rPr lang="zh-CN" altLang="en-US" dirty="0">
                <a:highlight>
                  <a:srgbClr val="FFFF00"/>
                </a:highlight>
              </a:rPr>
              <a:t>加工对象作为明细</a:t>
            </a:r>
            <a:r>
              <a:rPr lang="en-US" altLang="zh-CN" dirty="0">
                <a:highlight>
                  <a:srgbClr val="FFFF00"/>
                </a:highlight>
              </a:rPr>
              <a:t>,</a:t>
            </a:r>
            <a:r>
              <a:rPr lang="zh-CN" altLang="en-US" dirty="0">
                <a:highlight>
                  <a:srgbClr val="FFFF00"/>
                </a:highlight>
              </a:rPr>
              <a:t>依次加入到信息表</a:t>
            </a:r>
            <a:r>
              <a:rPr lang="en-US" altLang="zh-CN" dirty="0">
                <a:highlight>
                  <a:srgbClr val="FFFF00"/>
                </a:highlight>
              </a:rPr>
              <a:t>.</a:t>
            </a:r>
          </a:p>
          <a:p>
            <a:pPr marL="342900" indent="-342900">
              <a:buAutoNum type="alphaLcPeriod"/>
            </a:pPr>
            <a:r>
              <a:rPr lang="zh-CN" altLang="en-US" dirty="0">
                <a:highlight>
                  <a:srgbClr val="FFFF00"/>
                </a:highlight>
              </a:rPr>
              <a:t>信息表标题根据任务类型变更为 电极信息</a:t>
            </a:r>
            <a:r>
              <a:rPr lang="en-US" altLang="zh-CN" dirty="0">
                <a:highlight>
                  <a:srgbClr val="FFFF00"/>
                </a:highlight>
              </a:rPr>
              <a:t>/</a:t>
            </a:r>
            <a:r>
              <a:rPr lang="zh-CN" altLang="en-US" dirty="0">
                <a:highlight>
                  <a:srgbClr val="FFFF00"/>
                </a:highlight>
              </a:rPr>
              <a:t>零件信息</a:t>
            </a:r>
            <a:endParaRPr lang="en-US" altLang="zh-CN" dirty="0">
              <a:highlight>
                <a:srgbClr val="FFFF00"/>
              </a:highlight>
            </a:endParaRPr>
          </a:p>
          <a:p>
            <a:pPr marL="342900" indent="-342900">
              <a:buAutoNum type="alphaLcPeriod"/>
            </a:pPr>
            <a:endParaRPr lang="en-US" altLang="zh-CN" dirty="0">
              <a:highlight>
                <a:srgbClr val="FFFF00"/>
              </a:highlight>
            </a:endParaRPr>
          </a:p>
          <a:p>
            <a:pPr marL="342900" indent="-342900">
              <a:buAutoNum type="arabicPeriod" startAt="3"/>
            </a:pPr>
            <a:r>
              <a:rPr lang="zh-CN" altLang="en-US" dirty="0">
                <a:highlight>
                  <a:srgbClr val="FFFF00"/>
                </a:highlight>
              </a:rPr>
              <a:t>选择表中字段更新为 </a:t>
            </a:r>
            <a:endParaRPr lang="en-US" altLang="zh-CN" dirty="0">
              <a:highlight>
                <a:srgbClr val="FFFF00"/>
              </a:highlight>
            </a:endParaRPr>
          </a:p>
          <a:p>
            <a:r>
              <a:rPr lang="en-US" altLang="zh-CN" dirty="0">
                <a:highlight>
                  <a:srgbClr val="FFFF00"/>
                </a:highlight>
              </a:rPr>
              <a:t>  </a:t>
            </a:r>
            <a:r>
              <a:rPr lang="zh-CN" altLang="en-US" dirty="0">
                <a:highlight>
                  <a:srgbClr val="FFFF00"/>
                </a:highlight>
              </a:rPr>
              <a:t>图纸</a:t>
            </a:r>
            <a:r>
              <a:rPr lang="en-US" altLang="zh-CN" dirty="0">
                <a:highlight>
                  <a:srgbClr val="FFFF00"/>
                </a:highlight>
              </a:rPr>
              <a:t>/</a:t>
            </a:r>
            <a:r>
              <a:rPr lang="zh-CN" altLang="en-US" dirty="0">
                <a:highlight>
                  <a:srgbClr val="FFFF00"/>
                </a:highlight>
              </a:rPr>
              <a:t>任务名</a:t>
            </a:r>
            <a:r>
              <a:rPr lang="en-US" altLang="zh-CN" dirty="0">
                <a:highlight>
                  <a:srgbClr val="FFFF00"/>
                </a:highlight>
              </a:rPr>
              <a:t>/</a:t>
            </a:r>
            <a:r>
              <a:rPr lang="zh-CN" altLang="en-US" dirty="0">
                <a:highlight>
                  <a:srgbClr val="FFFF00"/>
                </a:highlight>
              </a:rPr>
              <a:t>版本</a:t>
            </a:r>
            <a:r>
              <a:rPr lang="en-US" altLang="zh-CN" dirty="0">
                <a:highlight>
                  <a:srgbClr val="FFFF00"/>
                </a:highlight>
              </a:rPr>
              <a:t>/</a:t>
            </a:r>
            <a:r>
              <a:rPr lang="zh-CN" altLang="en-US" dirty="0">
                <a:highlight>
                  <a:srgbClr val="FFFF00"/>
                </a:highlight>
              </a:rPr>
              <a:t>创建时间</a:t>
            </a:r>
            <a:r>
              <a:rPr lang="en-US" altLang="zh-CN" dirty="0">
                <a:highlight>
                  <a:srgbClr val="FFFF00"/>
                </a:highlight>
              </a:rPr>
              <a:t>/</a:t>
            </a:r>
            <a:r>
              <a:rPr lang="zh-CN" altLang="en-US" dirty="0">
                <a:highlight>
                  <a:srgbClr val="FFFF00"/>
                </a:highlight>
              </a:rPr>
              <a:t>创建人</a:t>
            </a:r>
            <a:r>
              <a:rPr lang="en-US" altLang="zh-CN" dirty="0">
                <a:highlight>
                  <a:srgbClr val="FFFF00"/>
                </a:highlight>
              </a:rPr>
              <a:t>/ID.</a:t>
            </a:r>
            <a:endParaRPr lang="zh-CN" altLang="en-US" dirty="0">
              <a:highlight>
                <a:srgbClr val="FFFF00"/>
              </a:highlight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50F5FA-CC49-4654-ACF3-A3629D637210}"/>
              </a:ext>
            </a:extLst>
          </p:cNvPr>
          <p:cNvSpPr txBox="1"/>
          <p:nvPr/>
        </p:nvSpPr>
        <p:spPr>
          <a:xfrm>
            <a:off x="7339344" y="6269455"/>
            <a:ext cx="4746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体验优化</a:t>
            </a:r>
            <a:r>
              <a:rPr lang="en-US" altLang="zh-CN" dirty="0"/>
              <a:t>,NG 2018-12-07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99996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0F2B95C-9D1C-487C-AAF5-4DE1D1DB5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0621"/>
            <a:ext cx="12192000" cy="196045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341C042-AD37-44C3-B1D6-54920232E667}"/>
              </a:ext>
            </a:extLst>
          </p:cNvPr>
          <p:cNvSpPr txBox="1"/>
          <p:nvPr/>
        </p:nvSpPr>
        <p:spPr>
          <a:xfrm>
            <a:off x="2476500" y="4486275"/>
            <a:ext cx="2868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增加加入</a:t>
            </a:r>
            <a:r>
              <a:rPr lang="en-US" altLang="zh-CN" dirty="0"/>
              <a:t>/</a:t>
            </a:r>
            <a:r>
              <a:rPr lang="zh-CN" altLang="en-US" dirty="0"/>
              <a:t>移除</a:t>
            </a:r>
            <a:r>
              <a:rPr lang="en-US" altLang="zh-CN" dirty="0"/>
              <a:t>BUTTON</a:t>
            </a:r>
          </a:p>
          <a:p>
            <a:pPr marL="342900" indent="-342900">
              <a:buAutoNum type="arabicPeriod"/>
            </a:pPr>
            <a:r>
              <a:rPr lang="zh-CN" altLang="en-US" dirty="0"/>
              <a:t>交货日期可单击修改</a:t>
            </a:r>
            <a:r>
              <a:rPr lang="en-US" altLang="zh-CN" dirty="0"/>
              <a:t>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4D1054-1103-48DC-839A-C51D1680A2E8}"/>
              </a:ext>
            </a:extLst>
          </p:cNvPr>
          <p:cNvSpPr txBox="1"/>
          <p:nvPr/>
        </p:nvSpPr>
        <p:spPr>
          <a:xfrm>
            <a:off x="7339344" y="6269455"/>
            <a:ext cx="47468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体验优化</a:t>
            </a:r>
            <a:r>
              <a:rPr lang="en-US" altLang="zh-CN" dirty="0"/>
              <a:t>,NG 2018-12-07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24452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B4DDB453-CCAC-47E1-942D-68124F8A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8" y="72781"/>
            <a:ext cx="7047847" cy="298474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F0CD34-668B-4F17-9889-1FB7FFC93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81" y="1338628"/>
            <a:ext cx="8376116" cy="36385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DAA5D41-EB9C-450F-A89D-558CB592D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265" y="2841774"/>
            <a:ext cx="9383254" cy="40162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5CFDC84-B428-4DFF-A059-81D9821D8F9D}"/>
              </a:ext>
            </a:extLst>
          </p:cNvPr>
          <p:cNvSpPr txBox="1"/>
          <p:nvPr/>
        </p:nvSpPr>
        <p:spPr>
          <a:xfrm>
            <a:off x="6677025" y="737455"/>
            <a:ext cx="566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一级</a:t>
            </a:r>
            <a:r>
              <a:rPr lang="en-US" altLang="zh-CN" dirty="0"/>
              <a:t>,</a:t>
            </a:r>
            <a:r>
              <a:rPr lang="zh-CN" altLang="en-US" dirty="0"/>
              <a:t>二级采购项按照待处理采购项</a:t>
            </a:r>
            <a:r>
              <a:rPr lang="en-US" altLang="zh-CN" dirty="0"/>
              <a:t>,</a:t>
            </a:r>
            <a:r>
              <a:rPr lang="zh-CN" altLang="en-US" dirty="0"/>
              <a:t>条件限制调整到</a:t>
            </a:r>
            <a:r>
              <a:rPr lang="en-US" altLang="zh-CN" dirty="0"/>
              <a:t>OK.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39BA9F-6483-4AFB-ACA5-4C84B0696FA3}"/>
              </a:ext>
            </a:extLst>
          </p:cNvPr>
          <p:cNvSpPr txBox="1"/>
          <p:nvPr/>
        </p:nvSpPr>
        <p:spPr>
          <a:xfrm>
            <a:off x="7339344" y="6269455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en-US" altLang="zh-CN" dirty="0"/>
              <a:t>NG 2018-12-07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28367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45E604-B1DB-4744-857E-655E874DA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508"/>
            <a:ext cx="12192000" cy="1244614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BE36F48-C77C-4992-8238-85977218ACEA}"/>
              </a:ext>
            </a:extLst>
          </p:cNvPr>
          <p:cNvCxnSpPr>
            <a:cxnSpLocks/>
          </p:cNvCxnSpPr>
          <p:nvPr/>
        </p:nvCxnSpPr>
        <p:spPr>
          <a:xfrm flipV="1">
            <a:off x="4914900" y="1343608"/>
            <a:ext cx="870080" cy="875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9017CEAE-696D-4499-AACA-63DF11C2743A}"/>
              </a:ext>
            </a:extLst>
          </p:cNvPr>
          <p:cNvSpPr txBox="1"/>
          <p:nvPr/>
        </p:nvSpPr>
        <p:spPr>
          <a:xfrm>
            <a:off x="1037492" y="2218890"/>
            <a:ext cx="561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这边显示的是</a:t>
            </a:r>
            <a:r>
              <a:rPr lang="en-US" altLang="zh-CN" dirty="0"/>
              <a:t>1</a:t>
            </a:r>
            <a:r>
              <a:rPr lang="zh-CN" altLang="en-US" dirty="0"/>
              <a:t>次或多次加入的报价组中的供应商成员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7C1BA7F-C415-43C0-A089-D7E73AB9A751}"/>
              </a:ext>
            </a:extLst>
          </p:cNvPr>
          <p:cNvCxnSpPr>
            <a:cxnSpLocks/>
          </p:cNvCxnSpPr>
          <p:nvPr/>
        </p:nvCxnSpPr>
        <p:spPr>
          <a:xfrm flipV="1">
            <a:off x="7323992" y="1282062"/>
            <a:ext cx="509596" cy="1575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D4BA597-C965-42F7-91A5-86694C559A60}"/>
              </a:ext>
            </a:extLst>
          </p:cNvPr>
          <p:cNvSpPr txBox="1"/>
          <p:nvPr/>
        </p:nvSpPr>
        <p:spPr>
          <a:xfrm>
            <a:off x="5465383" y="2857500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这里显示的是输入报价的供应商成员</a:t>
            </a:r>
          </a:p>
        </p:txBody>
      </p:sp>
    </p:spTree>
    <p:extLst>
      <p:ext uri="{BB962C8B-B14F-4D97-AF65-F5344CB8AC3E}">
        <p14:creationId xmlns:p14="http://schemas.microsoft.com/office/powerpoint/2010/main" val="13818596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4954D6-4450-4734-8C47-E96CA015B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890"/>
            <a:ext cx="12192000" cy="245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01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4C83208-3448-463C-8778-64DB8525A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1101"/>
            <a:ext cx="12192000" cy="2847767"/>
          </a:xfrm>
          <a:prstGeom prst="rect">
            <a:avLst/>
          </a:prstGeom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81AE214F-F5D8-43F7-9F27-3C230390CC18}"/>
              </a:ext>
            </a:extLst>
          </p:cNvPr>
          <p:cNvCxnSpPr/>
          <p:nvPr/>
        </p:nvCxnSpPr>
        <p:spPr>
          <a:xfrm flipH="1" flipV="1">
            <a:off x="3015762" y="1107831"/>
            <a:ext cx="870438" cy="153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58912997-636F-482E-B163-860B6BE7C372}"/>
              </a:ext>
            </a:extLst>
          </p:cNvPr>
          <p:cNvSpPr txBox="1"/>
          <p:nvPr/>
        </p:nvSpPr>
        <p:spPr>
          <a:xfrm>
            <a:off x="1397370" y="2646485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这里显示所有已选供应商对象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131CA6C-1930-4F5F-B054-57BE8E866276}"/>
              </a:ext>
            </a:extLst>
          </p:cNvPr>
          <p:cNvSpPr txBox="1"/>
          <p:nvPr/>
        </p:nvSpPr>
        <p:spPr>
          <a:xfrm>
            <a:off x="6096000" y="2620108"/>
            <a:ext cx="587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这里显示各自供应商的针对该询价单的附件</a:t>
            </a:r>
            <a:r>
              <a:rPr lang="en-US" altLang="zh-CN" dirty="0"/>
              <a:t>,</a:t>
            </a:r>
            <a:r>
              <a:rPr lang="zh-CN" altLang="en-US" dirty="0"/>
              <a:t>及添加修改</a:t>
            </a:r>
            <a:r>
              <a:rPr lang="en-US" altLang="zh-CN" dirty="0"/>
              <a:t>..</a:t>
            </a:r>
            <a:endParaRPr lang="zh-CN" altLang="en-US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E432E70-AA50-4FD0-9476-3E7C6AD69902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9035266" y="1248508"/>
            <a:ext cx="583519" cy="137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218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CFEC7D0F-50D5-43C6-984E-C0D68ED0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" y="838277"/>
            <a:ext cx="9292861" cy="19928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8912997-636F-482E-B163-860B6BE7C372}"/>
              </a:ext>
            </a:extLst>
          </p:cNvPr>
          <p:cNvSpPr txBox="1"/>
          <p:nvPr/>
        </p:nvSpPr>
        <p:spPr>
          <a:xfrm>
            <a:off x="0" y="4655412"/>
            <a:ext cx="6662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报价对比及选定供应商页面出错</a:t>
            </a:r>
            <a:r>
              <a:rPr lang="en-US" altLang="zh-CN" dirty="0"/>
              <a:t>,</a:t>
            </a:r>
            <a:r>
              <a:rPr lang="zh-CN" altLang="en-US" dirty="0"/>
              <a:t>未知界面请速修正</a:t>
            </a:r>
            <a:endParaRPr lang="en-US" altLang="zh-CN" dirty="0"/>
          </a:p>
          <a:p>
            <a:r>
              <a:rPr lang="zh-CN" altLang="en-US" dirty="0"/>
              <a:t>请显示所有各报价组成员的报价记录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根据用户选定的明细</a:t>
            </a:r>
            <a:r>
              <a:rPr lang="en-US" altLang="zh-CN" dirty="0"/>
              <a:t>,</a:t>
            </a:r>
            <a:r>
              <a:rPr lang="zh-CN" altLang="en-US" dirty="0"/>
              <a:t>点击选定供应商后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PO</a:t>
            </a:r>
            <a:r>
              <a:rPr lang="zh-CN" altLang="en-US" dirty="0"/>
              <a:t>维护页面中</a:t>
            </a:r>
            <a:r>
              <a:rPr lang="en-US" altLang="zh-CN" dirty="0"/>
              <a:t>,</a:t>
            </a:r>
          </a:p>
          <a:p>
            <a:r>
              <a:rPr lang="zh-CN" altLang="en-US" dirty="0"/>
              <a:t>已选定过供应商的不能再参与勾选</a:t>
            </a:r>
            <a:r>
              <a:rPr lang="en-US" altLang="zh-CN" dirty="0"/>
              <a:t>.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885C387-7688-45F0-9CED-13189BE2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223" y="2758109"/>
            <a:ext cx="7819048" cy="203809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845EF2E-A0D6-4D34-B6E0-E38593568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057" y="4026850"/>
            <a:ext cx="5105110" cy="2544519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8257504-0009-4015-9011-38235AE3BC9B}"/>
              </a:ext>
            </a:extLst>
          </p:cNvPr>
          <p:cNvSpPr/>
          <p:nvPr/>
        </p:nvSpPr>
        <p:spPr>
          <a:xfrm>
            <a:off x="7504029" y="5096393"/>
            <a:ext cx="66620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已经通过对比报价界面选定供应商不能再修改了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所以</a:t>
            </a:r>
            <a:r>
              <a:rPr lang="en-US" altLang="zh-CN" dirty="0"/>
              <a:t>,</a:t>
            </a:r>
            <a:r>
              <a:rPr lang="zh-CN" altLang="en-US" dirty="0"/>
              <a:t>如何加入到</a:t>
            </a:r>
            <a:r>
              <a:rPr lang="en-US" altLang="zh-CN" dirty="0"/>
              <a:t>PO</a:t>
            </a:r>
            <a:r>
              <a:rPr lang="zh-CN" altLang="en-US" dirty="0"/>
              <a:t>页面</a:t>
            </a:r>
            <a:r>
              <a:rPr lang="en-US" altLang="zh-CN" dirty="0"/>
              <a:t>,</a:t>
            </a:r>
            <a:r>
              <a:rPr lang="zh-CN" altLang="en-US" dirty="0"/>
              <a:t>包括供应商</a:t>
            </a:r>
            <a:r>
              <a:rPr lang="en-US" altLang="zh-CN" dirty="0"/>
              <a:t>,</a:t>
            </a:r>
            <a:r>
              <a:rPr lang="zh-CN" altLang="en-US" dirty="0"/>
              <a:t>税率</a:t>
            </a:r>
            <a:r>
              <a:rPr lang="en-US" altLang="zh-CN" dirty="0"/>
              <a:t>,</a:t>
            </a:r>
            <a:r>
              <a:rPr lang="zh-CN" altLang="en-US" dirty="0"/>
              <a:t>和价格</a:t>
            </a:r>
            <a:r>
              <a:rPr lang="en-US" altLang="zh-CN" dirty="0"/>
              <a:t>,</a:t>
            </a:r>
            <a:r>
              <a:rPr lang="zh-CN" altLang="en-US" dirty="0"/>
              <a:t>都是应该继承来自于选定的供应商及价格等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3461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E3B46B-7E12-40CD-9871-DFFE63CA2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848"/>
            <a:ext cx="12192000" cy="654430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BFFB36-70DE-4F24-95E4-64A87FB6A6C7}"/>
              </a:ext>
            </a:extLst>
          </p:cNvPr>
          <p:cNvSpPr txBox="1"/>
          <p:nvPr/>
        </p:nvSpPr>
        <p:spPr>
          <a:xfrm>
            <a:off x="3009899" y="4041609"/>
            <a:ext cx="882645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/>
              <a:t>问题</a:t>
            </a:r>
            <a:r>
              <a:rPr lang="en-US" altLang="zh-CN" strike="sngStrike" dirty="0"/>
              <a:t>1.</a:t>
            </a:r>
            <a:r>
              <a:rPr lang="zh-CN" altLang="en-US" strike="sngStrike" dirty="0"/>
              <a:t>模具耗材和固定资产需要增加一个待处理项目</a:t>
            </a:r>
            <a:r>
              <a:rPr lang="en-US" altLang="zh-CN" strike="sngStrike" dirty="0"/>
              <a:t>.</a:t>
            </a:r>
          </a:p>
          <a:p>
            <a:endParaRPr lang="en-US" altLang="zh-CN" dirty="0"/>
          </a:p>
          <a:p>
            <a:r>
              <a:rPr lang="zh-CN" altLang="en-US" strike="sngStrike" dirty="0"/>
              <a:t>问题</a:t>
            </a:r>
            <a:r>
              <a:rPr lang="en-US" altLang="zh-CN" strike="sngStrike" dirty="0"/>
              <a:t>2. </a:t>
            </a:r>
            <a:r>
              <a:rPr lang="zh-CN" altLang="en-US" strike="sngStrike" dirty="0">
                <a:solidFill>
                  <a:srgbClr val="FF0000"/>
                </a:solidFill>
              </a:rPr>
              <a:t>模具直接材料</a:t>
            </a:r>
            <a:r>
              <a:rPr lang="en-US" altLang="zh-CN" strike="sngStrike" dirty="0">
                <a:solidFill>
                  <a:srgbClr val="FF0000"/>
                </a:solidFill>
              </a:rPr>
              <a:t>,</a:t>
            </a:r>
            <a:r>
              <a:rPr lang="zh-CN" altLang="en-US" strike="sngStrike" dirty="0">
                <a:solidFill>
                  <a:srgbClr val="FF0000"/>
                </a:solidFill>
              </a:rPr>
              <a:t>模具委外加工</a:t>
            </a:r>
            <a:r>
              <a:rPr lang="en-US" altLang="zh-CN" strike="sngStrike" dirty="0">
                <a:solidFill>
                  <a:srgbClr val="FF0000"/>
                </a:solidFill>
              </a:rPr>
              <a:t>,</a:t>
            </a:r>
            <a:r>
              <a:rPr lang="zh-CN" altLang="en-US" strike="sngStrike" dirty="0">
                <a:solidFill>
                  <a:srgbClr val="FF0000"/>
                </a:solidFill>
              </a:rPr>
              <a:t>模具耗材和固定资产</a:t>
            </a:r>
            <a:r>
              <a:rPr lang="en-US" altLang="zh-CN" strike="sngStrike" dirty="0">
                <a:solidFill>
                  <a:srgbClr val="FF0000"/>
                </a:solidFill>
              </a:rPr>
              <a:t>4</a:t>
            </a:r>
            <a:r>
              <a:rPr lang="zh-CN" altLang="en-US" strike="sngStrike" dirty="0">
                <a:solidFill>
                  <a:srgbClr val="FF0000"/>
                </a:solidFill>
              </a:rPr>
              <a:t>个大类不可删除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可修改名称</a:t>
            </a:r>
            <a:r>
              <a:rPr lang="en-US" altLang="zh-CN" strike="sngStrike" dirty="0"/>
              <a:t>.</a:t>
            </a:r>
          </a:p>
          <a:p>
            <a:r>
              <a:rPr lang="zh-CN" altLang="en-US" strike="sngStrike" dirty="0"/>
              <a:t>否则无法正常进入待处理三大类</a:t>
            </a:r>
            <a:endParaRPr lang="en-US" altLang="zh-CN" strike="sngStrike" dirty="0"/>
          </a:p>
          <a:p>
            <a:endParaRPr lang="en-US" altLang="zh-CN" dirty="0"/>
          </a:p>
          <a:p>
            <a:r>
              <a:rPr lang="zh-CN" altLang="en-US" strike="sngStrike" dirty="0">
                <a:highlight>
                  <a:srgbClr val="FF00FF"/>
                </a:highlight>
              </a:rPr>
              <a:t>问题</a:t>
            </a:r>
            <a:r>
              <a:rPr lang="en-US" altLang="zh-CN" strike="sngStrike" dirty="0">
                <a:highlight>
                  <a:srgbClr val="FF00FF"/>
                </a:highlight>
              </a:rPr>
              <a:t>3 </a:t>
            </a:r>
            <a:r>
              <a:rPr lang="zh-CN" altLang="en-US" strike="sngStrike" dirty="0">
                <a:highlight>
                  <a:srgbClr val="FF00FF"/>
                </a:highlight>
              </a:rPr>
              <a:t>增加归属部门和子类的采购类型代码</a:t>
            </a:r>
            <a:r>
              <a:rPr lang="en-US" altLang="zh-CN" strike="sngStrike" dirty="0">
                <a:highlight>
                  <a:srgbClr val="FF00FF"/>
                </a:highlight>
              </a:rPr>
              <a:t>,</a:t>
            </a:r>
            <a:r>
              <a:rPr lang="zh-CN" altLang="en-US" strike="sngStrike" dirty="0">
                <a:highlight>
                  <a:srgbClr val="FF00FF"/>
                </a:highlight>
              </a:rPr>
              <a:t>更新部门代码</a:t>
            </a:r>
            <a:r>
              <a:rPr lang="en-US" altLang="zh-CN" dirty="0">
                <a:highlight>
                  <a:srgbClr val="FF00FF"/>
                </a:highlight>
              </a:rPr>
              <a:t>.</a:t>
            </a:r>
            <a:endParaRPr lang="zh-CN" altLang="en-US" dirty="0">
              <a:highlight>
                <a:srgbClr val="FF00FF"/>
              </a:highligh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CC207F-636C-4366-8042-A9520F298899}"/>
              </a:ext>
            </a:extLst>
          </p:cNvPr>
          <p:cNvSpPr/>
          <p:nvPr/>
        </p:nvSpPr>
        <p:spPr>
          <a:xfrm>
            <a:off x="9716811" y="5622106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92D050"/>
                </a:solidFill>
              </a:rPr>
              <a:t>Main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D8BA6E7-426B-457F-9299-41F9280D0EDC}"/>
              </a:ext>
            </a:extLst>
          </p:cNvPr>
          <p:cNvSpPr txBox="1"/>
          <p:nvPr/>
        </p:nvSpPr>
        <p:spPr>
          <a:xfrm>
            <a:off x="321889" y="5915475"/>
            <a:ext cx="4528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新增待处理资材功能 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OK</a:t>
            </a:r>
            <a:endParaRPr lang="zh-CN" altLang="en-US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4D23DB-7824-45F2-A179-AC5F70B895DC}"/>
              </a:ext>
            </a:extLst>
          </p:cNvPr>
          <p:cNvSpPr txBox="1"/>
          <p:nvPr/>
        </p:nvSpPr>
        <p:spPr>
          <a:xfrm>
            <a:off x="10402772" y="1913379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3028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BBFFB36-70DE-4F24-95E4-64A87FB6A6C7}"/>
              </a:ext>
            </a:extLst>
          </p:cNvPr>
          <p:cNvSpPr txBox="1"/>
          <p:nvPr/>
        </p:nvSpPr>
        <p:spPr>
          <a:xfrm>
            <a:off x="7870037" y="2413337"/>
            <a:ext cx="4149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trike="sngStrike" dirty="0"/>
              <a:t>问题</a:t>
            </a:r>
            <a:r>
              <a:rPr lang="en-US" altLang="zh-CN" strike="sngStrike" dirty="0"/>
              <a:t>1.</a:t>
            </a:r>
            <a:r>
              <a:rPr lang="zh-CN" altLang="en-US" strike="sngStrike" dirty="0"/>
              <a:t>模具耗材和固定资产需要增加一个待处理项目</a:t>
            </a:r>
            <a:r>
              <a:rPr lang="en-US" altLang="zh-CN" strike="sngStrike" dirty="0"/>
              <a:t>.</a:t>
            </a:r>
          </a:p>
          <a:p>
            <a:endParaRPr lang="en-US" altLang="zh-CN" dirty="0"/>
          </a:p>
          <a:p>
            <a:r>
              <a:rPr lang="zh-CN" altLang="en-US" strike="sngStrike" dirty="0"/>
              <a:t>问题</a:t>
            </a:r>
            <a:r>
              <a:rPr lang="en-US" altLang="zh-CN" strike="sngStrike" dirty="0"/>
              <a:t>2. </a:t>
            </a:r>
            <a:r>
              <a:rPr lang="zh-CN" altLang="en-US" strike="sngStrike" dirty="0"/>
              <a:t>模具直接材料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模具委外加工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模具耗材和固定资产</a:t>
            </a:r>
            <a:r>
              <a:rPr lang="en-US" altLang="zh-CN" strike="sngStrike" dirty="0"/>
              <a:t>4</a:t>
            </a:r>
            <a:r>
              <a:rPr lang="zh-CN" altLang="en-US" strike="sngStrike" dirty="0"/>
              <a:t>个大类不可删除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可修改名称</a:t>
            </a:r>
            <a:r>
              <a:rPr lang="en-US" altLang="zh-CN" strike="sngStrike" dirty="0"/>
              <a:t>.</a:t>
            </a:r>
          </a:p>
          <a:p>
            <a:r>
              <a:rPr lang="zh-CN" altLang="en-US" strike="sngStrike" dirty="0"/>
              <a:t>否则无法正常进入待处理三大类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184317-91D2-406D-A132-FBC772DF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4" y="1487869"/>
            <a:ext cx="7468536" cy="491186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AFE14E-D764-4687-8F7A-B9140BB35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09" y="189091"/>
            <a:ext cx="8826455" cy="1686706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71A58C9-9775-4FEE-8C50-526D247FF3E7}"/>
              </a:ext>
            </a:extLst>
          </p:cNvPr>
          <p:cNvSpPr/>
          <p:nvPr/>
        </p:nvSpPr>
        <p:spPr>
          <a:xfrm>
            <a:off x="3130062" y="1875797"/>
            <a:ext cx="1521069" cy="4277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0832CDC3-2B68-4DCA-8021-00E027901DF4}"/>
              </a:ext>
            </a:extLst>
          </p:cNvPr>
          <p:cNvCxnSpPr/>
          <p:nvPr/>
        </p:nvCxnSpPr>
        <p:spPr>
          <a:xfrm flipH="1" flipV="1">
            <a:off x="2215662" y="773723"/>
            <a:ext cx="1890346" cy="1102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662C1731-40D2-47F9-8A41-BA800E04FC8B}"/>
              </a:ext>
            </a:extLst>
          </p:cNvPr>
          <p:cNvSpPr/>
          <p:nvPr/>
        </p:nvSpPr>
        <p:spPr>
          <a:xfrm>
            <a:off x="9716811" y="5622106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B21C430-A3DC-4840-BC60-4CE2709FAF47}"/>
              </a:ext>
            </a:extLst>
          </p:cNvPr>
          <p:cNvSpPr txBox="1"/>
          <p:nvPr/>
        </p:nvSpPr>
        <p:spPr>
          <a:xfrm>
            <a:off x="626812" y="6273225"/>
            <a:ext cx="5006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层级更新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,</a:t>
            </a:r>
            <a:r>
              <a:rPr lang="zh-CN" alt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增加部门绑定</a:t>
            </a:r>
            <a:r>
              <a:rPr lang="en-US" altLang="zh-CN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,OK</a:t>
            </a:r>
            <a:endParaRPr lang="zh-CN" altLang="en-US" strike="sngStrike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DD8C19-46E9-4BB1-B7FD-513BBF5523D6}"/>
              </a:ext>
            </a:extLst>
          </p:cNvPr>
          <p:cNvSpPr txBox="1"/>
          <p:nvPr/>
        </p:nvSpPr>
        <p:spPr>
          <a:xfrm>
            <a:off x="10444396" y="1595699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57044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660F2E1-A58C-4AFD-9C0B-2179214AF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9" y="466531"/>
            <a:ext cx="9609102" cy="4938362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19EE382A-B944-4BF3-90D5-5935F01BD8D5}"/>
              </a:ext>
            </a:extLst>
          </p:cNvPr>
          <p:cNvCxnSpPr>
            <a:cxnSpLocks/>
          </p:cNvCxnSpPr>
          <p:nvPr/>
        </p:nvCxnSpPr>
        <p:spPr>
          <a:xfrm flipH="1" flipV="1">
            <a:off x="6611815" y="4202723"/>
            <a:ext cx="507442" cy="146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1EA0EE4-9E4C-4D0A-BFF5-1C29A2643CCF}"/>
              </a:ext>
            </a:extLst>
          </p:cNvPr>
          <p:cNvCxnSpPr>
            <a:cxnSpLocks/>
          </p:cNvCxnSpPr>
          <p:nvPr/>
        </p:nvCxnSpPr>
        <p:spPr>
          <a:xfrm flipV="1">
            <a:off x="7119257" y="3785000"/>
            <a:ext cx="116274" cy="1878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6815711-8D99-4BDC-88A5-D698B9BBBD09}"/>
              </a:ext>
            </a:extLst>
          </p:cNvPr>
          <p:cNvSpPr txBox="1"/>
          <p:nvPr/>
        </p:nvSpPr>
        <p:spPr>
          <a:xfrm>
            <a:off x="6755363" y="596997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trike="sngStrike" dirty="0"/>
              <a:t>字段类型错误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FA0F84D-DEC0-4E79-BDB5-96AD819E549E}"/>
              </a:ext>
            </a:extLst>
          </p:cNvPr>
          <p:cNvCxnSpPr>
            <a:cxnSpLocks/>
          </p:cNvCxnSpPr>
          <p:nvPr/>
        </p:nvCxnSpPr>
        <p:spPr>
          <a:xfrm flipH="1" flipV="1">
            <a:off x="5196254" y="2294792"/>
            <a:ext cx="1923003" cy="3368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53F94B6-0E6F-402E-A61B-92E3BC6C96A9}"/>
              </a:ext>
            </a:extLst>
          </p:cNvPr>
          <p:cNvCxnSpPr>
            <a:cxnSpLocks/>
          </p:cNvCxnSpPr>
          <p:nvPr/>
        </p:nvCxnSpPr>
        <p:spPr>
          <a:xfrm flipH="1" flipV="1">
            <a:off x="6157755" y="2048608"/>
            <a:ext cx="961502" cy="3615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6932B1A-2369-4056-8FBA-273DC85F38E3}"/>
              </a:ext>
            </a:extLst>
          </p:cNvPr>
          <p:cNvSpPr/>
          <p:nvPr/>
        </p:nvSpPr>
        <p:spPr>
          <a:xfrm>
            <a:off x="9716811" y="5622106"/>
            <a:ext cx="2230775" cy="950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40056B-9E53-4A15-887C-ED9C7B4F3762}"/>
              </a:ext>
            </a:extLst>
          </p:cNvPr>
          <p:cNvSpPr txBox="1"/>
          <p:nvPr/>
        </p:nvSpPr>
        <p:spPr>
          <a:xfrm>
            <a:off x="244414" y="6193556"/>
            <a:ext cx="6109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strike="sngStrike" dirty="0"/>
              <a:t>提供的数据错误</a:t>
            </a:r>
            <a:r>
              <a:rPr lang="en-US" altLang="zh-CN" strike="sngStrike" dirty="0"/>
              <a:t>,</a:t>
            </a:r>
            <a:r>
              <a:rPr lang="zh-CN" altLang="en-US" strike="sngStrike" dirty="0"/>
              <a:t>预计</a:t>
            </a:r>
            <a:r>
              <a:rPr lang="en-US" altLang="zh-CN" strike="sngStrike" dirty="0"/>
              <a:t>2018-11-30</a:t>
            </a:r>
            <a:endParaRPr lang="zh-CN" altLang="en-US" strike="sngStrike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44CC920-3FB4-45ED-8EF6-08EEB7BBAFBE}"/>
              </a:ext>
            </a:extLst>
          </p:cNvPr>
          <p:cNvSpPr txBox="1"/>
          <p:nvPr/>
        </p:nvSpPr>
        <p:spPr>
          <a:xfrm>
            <a:off x="10402772" y="1913379"/>
            <a:ext cx="1146231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OK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842734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F7D0336-6FB3-4A17-80EF-A473903A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7330"/>
            <a:ext cx="12192000" cy="19908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2AB7D97-8E69-44AE-8C97-846A1B761A1B}"/>
              </a:ext>
            </a:extLst>
          </p:cNvPr>
          <p:cNvSpPr txBox="1"/>
          <p:nvPr/>
        </p:nvSpPr>
        <p:spPr>
          <a:xfrm>
            <a:off x="321889" y="3037629"/>
            <a:ext cx="427873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1. </a:t>
            </a:r>
            <a:r>
              <a:rPr lang="zh-CN" altLang="en-US" dirty="0"/>
              <a:t>报价组管理界面</a:t>
            </a:r>
            <a:endParaRPr lang="en-US" altLang="zh-CN" dirty="0"/>
          </a:p>
          <a:p>
            <a:r>
              <a:rPr lang="zh-CN" altLang="en-US" dirty="0"/>
              <a:t>问题</a:t>
            </a:r>
            <a:r>
              <a:rPr lang="en-US" altLang="zh-CN" dirty="0"/>
              <a:t>2. </a:t>
            </a:r>
            <a:r>
              <a:rPr lang="zh-CN" altLang="en-US" dirty="0"/>
              <a:t>要求除了选择保价组标题不变</a:t>
            </a:r>
            <a:endParaRPr lang="en-US" altLang="zh-CN" dirty="0"/>
          </a:p>
          <a:p>
            <a:r>
              <a:rPr lang="zh-CN" altLang="en-US" dirty="0"/>
              <a:t>其他报价组都修改为供应商</a:t>
            </a:r>
            <a:endParaRPr lang="en-US" altLang="zh-CN" dirty="0"/>
          </a:p>
          <a:p>
            <a:r>
              <a:rPr lang="en-US" altLang="zh-CN" dirty="0"/>
              <a:t>3. [</a:t>
            </a:r>
            <a:r>
              <a:rPr lang="zh-CN" altLang="en-US" dirty="0"/>
              <a:t>报价组保价文件</a:t>
            </a:r>
            <a:r>
              <a:rPr lang="en-US" altLang="zh-CN" dirty="0"/>
              <a:t>]</a:t>
            </a:r>
            <a:r>
              <a:rPr lang="zh-CN" altLang="en-US" dirty="0"/>
              <a:t>移除</a:t>
            </a:r>
            <a:endParaRPr lang="en-US" altLang="zh-CN" dirty="0"/>
          </a:p>
          <a:p>
            <a:r>
              <a:rPr lang="en-US" altLang="zh-CN" dirty="0"/>
              <a:t>4.</a:t>
            </a:r>
            <a:r>
              <a:rPr lang="zh-CN" altLang="en-US" dirty="0"/>
              <a:t>发送邮件要求</a:t>
            </a:r>
            <a:endParaRPr lang="en-US" altLang="zh-CN" dirty="0"/>
          </a:p>
          <a:p>
            <a:r>
              <a:rPr lang="en-US" altLang="zh-CN" dirty="0"/>
              <a:t>	1. PDF</a:t>
            </a:r>
            <a:r>
              <a:rPr lang="zh-CN" altLang="en-US" dirty="0"/>
              <a:t>的询价清单文件加入附件</a:t>
            </a:r>
            <a:endParaRPr lang="en-US" altLang="zh-CN" dirty="0"/>
          </a:p>
          <a:p>
            <a:r>
              <a:rPr lang="en-US" altLang="zh-CN" dirty="0"/>
              <a:t>	2. </a:t>
            </a:r>
            <a:r>
              <a:rPr lang="zh-CN" altLang="en-US" dirty="0"/>
              <a:t>与清单相关的附件加入附件</a:t>
            </a:r>
            <a:endParaRPr lang="en-US" altLang="zh-CN" dirty="0"/>
          </a:p>
          <a:p>
            <a:r>
              <a:rPr lang="en-US" altLang="zh-CN" dirty="0"/>
              <a:t>	3. </a:t>
            </a:r>
            <a:r>
              <a:rPr lang="zh-CN" altLang="en-US" dirty="0"/>
              <a:t>明细贴到邮件正文内</a:t>
            </a:r>
            <a:endParaRPr lang="en-US" altLang="zh-CN" dirty="0"/>
          </a:p>
          <a:p>
            <a:r>
              <a:rPr lang="en-US" altLang="zh-CN" dirty="0"/>
              <a:t>	4. </a:t>
            </a:r>
            <a:r>
              <a:rPr lang="zh-CN" altLang="en-US" dirty="0"/>
              <a:t>主题是报价组的名称</a:t>
            </a:r>
            <a:endParaRPr lang="en-US" altLang="zh-CN" dirty="0"/>
          </a:p>
          <a:p>
            <a:r>
              <a:rPr lang="en-US" altLang="zh-CN" dirty="0"/>
              <a:t>	5. </a:t>
            </a:r>
            <a:r>
              <a:rPr lang="zh-CN" altLang="en-US" dirty="0"/>
              <a:t>邮件地址贴到密送栏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E2C90A6-FAE1-4D9B-91B9-3884DBE82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851" y="2840418"/>
            <a:ext cx="6219048" cy="2914286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FF488417-8C30-4AEF-979F-D27A3DFB6C37}"/>
              </a:ext>
            </a:extLst>
          </p:cNvPr>
          <p:cNvCxnSpPr/>
          <p:nvPr/>
        </p:nvCxnSpPr>
        <p:spPr>
          <a:xfrm>
            <a:off x="9495453" y="2957804"/>
            <a:ext cx="0" cy="2715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6E609BDF-5FDB-4852-AB2C-D75A2D967B09}"/>
              </a:ext>
            </a:extLst>
          </p:cNvPr>
          <p:cNvSpPr txBox="1"/>
          <p:nvPr/>
        </p:nvSpPr>
        <p:spPr>
          <a:xfrm>
            <a:off x="9372453" y="2943808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SupplierID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68E51C3-0AF1-4C8D-9E3C-85DF1E633B34}"/>
              </a:ext>
            </a:extLst>
          </p:cNvPr>
          <p:cNvSpPr/>
          <p:nvPr/>
        </p:nvSpPr>
        <p:spPr>
          <a:xfrm>
            <a:off x="5100375" y="24317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ToolPurchasingSupplierGroup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8B98240-1096-444D-AD85-E46755EB2932}"/>
              </a:ext>
            </a:extLst>
          </p:cNvPr>
          <p:cNvSpPr txBox="1"/>
          <p:nvPr/>
        </p:nvSpPr>
        <p:spPr>
          <a:xfrm>
            <a:off x="0" y="6231893"/>
            <a:ext cx="5939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highlight>
                  <a:srgbClr val="FF00FF"/>
                </a:highlight>
              </a:defRPr>
            </a:lvl1pPr>
          </a:lstStyle>
          <a:p>
            <a:r>
              <a:rPr lang="zh-CN" altLang="en-US" dirty="0"/>
              <a:t>需求变更</a:t>
            </a:r>
            <a:r>
              <a:rPr lang="en-US" altLang="zh-CN" dirty="0"/>
              <a:t>(</a:t>
            </a:r>
            <a:r>
              <a:rPr lang="zh-CN" altLang="en-US" dirty="0"/>
              <a:t>如上</a:t>
            </a:r>
            <a:r>
              <a:rPr lang="en-US" altLang="zh-CN" dirty="0"/>
              <a:t>),</a:t>
            </a:r>
            <a:r>
              <a:rPr lang="zh-CN" altLang="en-US" dirty="0"/>
              <a:t>预计</a:t>
            </a:r>
            <a:r>
              <a:rPr lang="en-US" altLang="zh-CN" dirty="0"/>
              <a:t>2018-11-30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728061-853E-42EB-A489-842E7D6F017E}"/>
              </a:ext>
            </a:extLst>
          </p:cNvPr>
          <p:cNvSpPr txBox="1"/>
          <p:nvPr/>
        </p:nvSpPr>
        <p:spPr>
          <a:xfrm>
            <a:off x="10885321" y="111491"/>
            <a:ext cx="753709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采购</a:t>
            </a:r>
          </a:p>
        </p:txBody>
      </p:sp>
    </p:spTree>
    <p:extLst>
      <p:ext uri="{BB962C8B-B14F-4D97-AF65-F5344CB8AC3E}">
        <p14:creationId xmlns:p14="http://schemas.microsoft.com/office/powerpoint/2010/main" val="245282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10044</TotalTime>
  <Words>2636</Words>
  <Application>Microsoft Office PowerPoint</Application>
  <PresentationFormat>宽屏</PresentationFormat>
  <Paragraphs>514</Paragraphs>
  <Slides>57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6" baseType="lpstr">
      <vt:lpstr>等线</vt:lpstr>
      <vt:lpstr>等线 Light</vt:lpstr>
      <vt:lpstr>黑体</vt:lpstr>
      <vt:lpstr>宋体</vt:lpstr>
      <vt:lpstr>微软雅黑</vt:lpstr>
      <vt:lpstr>Arial</vt:lpstr>
      <vt:lpstr>Consolas</vt:lpstr>
      <vt:lpstr>Office 主题​​</vt:lpstr>
      <vt:lpstr>Worksheet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Steven HU</dc:creator>
  <cp:lastModifiedBy>Steven HU</cp:lastModifiedBy>
  <cp:revision>202</cp:revision>
  <dcterms:created xsi:type="dcterms:W3CDTF">2018-10-25T06:09:20Z</dcterms:created>
  <dcterms:modified xsi:type="dcterms:W3CDTF">2018-12-07T02:13:37Z</dcterms:modified>
</cp:coreProperties>
</file>